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CC"/>
    <a:srgbClr val="4D4D4D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64" autoAdjust="0"/>
    <p:restoredTop sz="96328" autoAdjust="0"/>
  </p:normalViewPr>
  <p:slideViewPr>
    <p:cSldViewPr>
      <p:cViewPr>
        <p:scale>
          <a:sx n="100" d="100"/>
          <a:sy n="100" d="100"/>
        </p:scale>
        <p:origin x="-858" y="780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863F6B5-1842-43AE-A201-AA8B271DC119}" type="datetimeFigureOut">
              <a:rPr lang="zh-TW" altLang="en-US"/>
              <a:pPr>
                <a:defRPr/>
              </a:pPr>
              <a:t>2020/6/18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0A36A9C-0030-49D6-BD7B-56ACBB57F19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99BB0DF1-0095-4246-B852-8B1ADB7FA7D2}" type="datetimeFigureOut">
              <a:rPr lang="zh-TW" altLang="en-US"/>
              <a:pPr>
                <a:defRPr/>
              </a:pPr>
              <a:t>2020/6/18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087438" y="685800"/>
            <a:ext cx="4683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A6334C9A-1E42-4EC0-ACC2-ED40887983A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817A69-D78A-49A8-9784-BF8A83A60E52}" type="slidenum">
              <a:rPr lang="zh-TW" altLang="en-US" smtClean="0"/>
              <a:pPr/>
              <a:t>1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903AA8E-AAEC-4057-A787-13C21A35E261}" type="slidenum">
              <a:rPr lang="zh-TW" altLang="en-US" sz="1200"/>
              <a:pPr algn="r"/>
              <a:t>2</a:t>
            </a:fld>
            <a:endParaRPr lang="en-US" altLang="zh-TW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C6FEF-1368-4DDB-B329-2AEECD6BF8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42F34-88BD-41B3-9BEF-CE48F5681EE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45C30-90B7-4726-9DE0-A323F37102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E83CA-325F-4492-A97A-031953D893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6E685-20BE-4811-A525-41735BDFA0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C396E-9BF3-4BA6-A2C6-D63F4055CDA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50ABC-3097-4293-8291-BD7353EEFE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40D7D-7DEB-4C77-B96C-D198F4D0622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F4A2F-6DC5-41EB-9DC1-DEBB615F8C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35609-615A-4B01-A6D3-CEED00DF09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77166-C78A-4FE7-831F-B3ACA99C18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6004504-C32F-499A-AABA-EB1642FAA5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2020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日上午十時                 第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1680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主日崇拜程序◎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祢眼目必看顧這地，盡情的敬拜，主祢是我力量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以領受真道來敬拜主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</a:t>
            </a:r>
            <a:r>
              <a:rPr kumimoji="0" lang="zh-TW" altLang="en-US" sz="140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李鴻志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牧師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有效的門徒訓練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馬可福音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13-14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約翰福音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 smtClean="0">
                <a:latin typeface="標楷體" pitchFamily="65" charset="-120"/>
                <a:ea typeface="標楷體" pitchFamily="65" charset="-120"/>
              </a:rPr>
              <a:t>35-36</a:t>
            </a: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主祢是我力量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歌頌榮耀來敬拜主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 讚美一神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楊良楚牧師</a:t>
            </a:r>
            <a:r>
              <a:rPr lang="zh-TW" altLang="zh-TW" sz="1400" dirty="0" smtClean="0">
                <a:latin typeface="標楷體" pitchFamily="65" charset="-120"/>
                <a:ea typeface="標楷體" pitchFamily="65" charset="-120"/>
              </a:rPr>
              <a:t>以彼此問安來敬拜主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愛我們的家</a:t>
            </a:r>
            <a:endParaRPr lang="en-US" altLang="zh-TW" sz="14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117475"/>
            <a:ext cx="5041900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Times New Roman" pitchFamily="18" charset="0"/>
                <a:ea typeface="標楷體" pitchFamily="65" charset="-120"/>
              </a:rPr>
              <a:t>東山街浸信會週報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       </a:t>
            </a:r>
            <a:endParaRPr lang="en-US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年度目標：</a:t>
            </a: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認真讀聖經，依靠主聖靈</a:t>
            </a:r>
            <a:endParaRPr lang="en-US" altLang="zh-TW" sz="1600" b="1"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54625" y="1673225"/>
            <a:ext cx="4610100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聖工報告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歡迎新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朋友，會後有愛宴請留下來一起用餐。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感謝五年讀完聖經一遍的作者</a:t>
            </a:r>
            <a:r>
              <a:rPr kumimoji="0" lang="zh-TW" altLang="en-US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李鴻志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牧師的證道分享，求神賜福李牧師的文字事工與所有家人。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感謝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神，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教會開始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恢復愛宴，只是愛宴供餐方式略有調整，教會會有專人為大家打菜裝湯，大家仍保持社交距離來領餐用餐，從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6/14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以後的愛宴服事及餐後清洗都按照原本輪值來進行，謝謝大家的了解與配合。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/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代禱事項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  <a:endParaRPr lang="zh-TW" altLang="en-US" dirty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求神保守台灣能減低新型冠狀肺炎於人心經濟上的衝擊來禱告。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請為今年度教會目標「認真讀聖經，依靠主聖靈」禱告，使弟兄姊妹願意認真靈修，並且五年讀完聖經一遍，每天都依靠聖靈引導來代禱。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請為教會支持的台灣浸信會神學院代禱，求神保守所有教職員生都健康平安，能培育更多神國工人禱告。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）為年老在家休養禱告：孔繁湘老姊妹，林媽媽，許師母，劉老師夫婦，朱秀琴姊妹。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）為張江藜姊妹腰椎手術後的復原禱告。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）為年長者身體健康禱告。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5" name="Text Box 537"/>
          <p:cNvSpPr txBox="1">
            <a:spLocks noChangeArrowheads="1"/>
          </p:cNvSpPr>
          <p:nvPr/>
        </p:nvSpPr>
        <p:spPr bwMode="auto">
          <a:xfrm>
            <a:off x="5256213" y="449263"/>
            <a:ext cx="4570412" cy="117792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lIns="99767" tIns="49883" rIns="99767" bIns="49883">
            <a:spAutoFit/>
          </a:bodyPr>
          <a:lstStyle/>
          <a:p>
            <a:pPr algn="ctr" defTabSz="998538"/>
            <a:r>
              <a:rPr lang="zh-TW" altLang="en-US" b="1">
                <a:latin typeface="標楷體" pitchFamily="65" charset="-120"/>
                <a:ea typeface="標楷體" pitchFamily="65" charset="-120"/>
              </a:rPr>
              <a:t>＊本週金句＊</a:t>
            </a:r>
            <a:endParaRPr lang="en-US" altLang="zh-TW" b="1" i="1">
              <a:latin typeface="標楷體" pitchFamily="65" charset="-120"/>
              <a:ea typeface="標楷體" pitchFamily="65" charset="-120"/>
            </a:endParaRPr>
          </a:p>
          <a:p>
            <a:pPr defTabSz="998538"/>
            <a:r>
              <a:rPr lang="zh-TW" altLang="en-US" b="1">
                <a:latin typeface="標楷體" pitchFamily="65" charset="-120"/>
                <a:ea typeface="標楷體" pitchFamily="65" charset="-120"/>
              </a:rPr>
              <a:t>你們豈不說到收割的時候，還有四個月嗎？我告訴你們舉目向田觀看，莊稼已經成熟了，成熟了，可收割了，叫收割的人得工價，積蓄五榖到永生，叫撒種收割一同快樂。（約翰福音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>
                <a:latin typeface="標楷體" pitchFamily="65" charset="-120"/>
                <a:ea typeface="標楷體" pitchFamily="65" charset="-120"/>
              </a:rPr>
              <a:t>35-36</a:t>
            </a:r>
            <a:r>
              <a:rPr lang="zh-TW" altLang="en-US" b="1">
                <a:latin typeface="標楷體" pitchFamily="65" charset="-120"/>
                <a:ea typeface="標楷體" pitchFamily="65" charset="-120"/>
              </a:rPr>
              <a:t>節） </a:t>
            </a:r>
            <a:endParaRPr lang="zh-TW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182563" y="617538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ea typeface="標楷體" pitchFamily="65" charset="-120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ea typeface="標楷體" pitchFamily="65" charset="-120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ea typeface="標楷體" pitchFamily="65" charset="-120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8" name="矩形 15"/>
          <p:cNvSpPr>
            <a:spLocks noChangeArrowheads="1"/>
          </p:cNvSpPr>
          <p:nvPr/>
        </p:nvSpPr>
        <p:spPr bwMode="auto">
          <a:xfrm>
            <a:off x="5111750" y="331788"/>
            <a:ext cx="48244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 sz="16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0416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>
                <a:ea typeface="標楷體" pitchFamily="65" charset="-120"/>
              </a:rPr>
              <a:t>東山街浸信會聚會時間表</a:t>
            </a:r>
            <a:endParaRPr lang="en-US" altLang="zh-TW" sz="1600" b="1">
              <a:ea typeface="標楷體" pitchFamily="65" charset="-120"/>
            </a:endParaRPr>
          </a:p>
        </p:txBody>
      </p:sp>
      <p:graphicFrame>
        <p:nvGraphicFramePr>
          <p:cNvPr id="49" name="表格 48"/>
          <p:cNvGraphicFramePr>
            <a:graphicFrameLocks noGrp="1"/>
          </p:cNvGraphicFramePr>
          <p:nvPr/>
        </p:nvGraphicFramePr>
        <p:xfrm>
          <a:off x="431800" y="306388"/>
          <a:ext cx="4392613" cy="3750493"/>
        </p:xfrm>
        <a:graphic>
          <a:graphicData uri="http://schemas.openxmlformats.org/drawingml/2006/table">
            <a:tbl>
              <a:tblPr/>
              <a:tblGrid>
                <a:gridCol w="792163"/>
                <a:gridCol w="673100"/>
                <a:gridCol w="714375"/>
                <a:gridCol w="819150"/>
                <a:gridCol w="696912"/>
                <a:gridCol w="696913"/>
              </a:tblGrid>
              <a:tr h="359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</a:p>
                  </a:txBody>
                  <a:tcPr marL="64137" marR="64137" marT="956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</a:p>
                  </a:txBody>
                  <a:tcPr marL="64137" marR="64137" marT="956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李鴻志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7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楊良楚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9" marR="64139" marT="9566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邱乙洋</a:t>
                      </a:r>
                    </a:p>
                  </a:txBody>
                  <a:tcPr marL="9525" marR="9525" marT="9525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李漢堯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甄仲偉</a:t>
                      </a:r>
                    </a:p>
                  </a:txBody>
                  <a:tcPr marL="64139" marR="64139" marT="9566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談得聖</a:t>
                      </a:r>
                    </a:p>
                  </a:txBody>
                  <a:tcPr marL="64139" marR="64139" marT="956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9" marR="64139" marT="9566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劉容慈</a:t>
                      </a:r>
                    </a:p>
                  </a:txBody>
                  <a:tcPr marL="9525" marR="9525" marT="9527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劉容慈</a:t>
                      </a:r>
                    </a:p>
                  </a:txBody>
                  <a:tcPr marL="9525" marR="9525" marT="9527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9" marR="64139" marT="9566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吳仁明</a:t>
                      </a:r>
                    </a:p>
                  </a:txBody>
                  <a:tcPr marL="9525" marR="9525" marT="952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林春宏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endParaRPr kumimoji="0" lang="en-US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</a:p>
                  </a:txBody>
                  <a:tcPr marL="64139" marR="64139" marT="9566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李漢堯家</a:t>
                      </a:r>
                    </a:p>
                  </a:txBody>
                  <a:tcPr marL="64139" marR="64139" marT="9566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馬秀琴</a:t>
                      </a:r>
                    </a:p>
                  </a:txBody>
                  <a:tcPr marL="64139" marR="64139" marT="956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7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張淑娟</a:t>
                      </a:r>
                    </a:p>
                  </a:txBody>
                  <a:tcPr marL="9525" marR="9525" marT="9526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欒真知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413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陳秀蓮</a:t>
                      </a:r>
                    </a:p>
                  </a:txBody>
                  <a:tcPr marL="9525" marR="9525" marT="952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陳秀蓮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9" marR="64139" marT="9566" marB="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仁明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淑娟</a:t>
                      </a:r>
                    </a:p>
                  </a:txBody>
                  <a:tcPr marL="64139" marR="64139" marT="9566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春宏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真知</a:t>
                      </a:r>
                    </a:p>
                  </a:txBody>
                  <a:tcPr marL="64139" marR="64139" marT="956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張慧雲</a:t>
                      </a:r>
                    </a:p>
                  </a:txBody>
                  <a:tcPr marL="9525" marR="9525" marT="9526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張慧雲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</a:p>
                  </a:txBody>
                  <a:tcPr marL="64137" marR="64137" marT="956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</a:p>
                  </a:txBody>
                  <a:tcPr marL="64137" marR="64137" marT="9565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指定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22,461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5,600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16,000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361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500</a:t>
                      </a: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5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上週主日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</a:p>
                  </a:txBody>
                  <a:tcPr marL="64137" marR="64137" marT="956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兒童</a:t>
                      </a:r>
                      <a:endParaRPr kumimoji="0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</a:p>
                  </a:txBody>
                  <a:tcPr marL="64137" marR="64137" marT="9565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44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31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7" marR="64137" marT="9565" marB="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64137" marR="64137" marT="956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11" name="矩形 17"/>
          <p:cNvSpPr>
            <a:spLocks noChangeArrowheads="1"/>
          </p:cNvSpPr>
          <p:nvPr/>
        </p:nvSpPr>
        <p:spPr bwMode="auto">
          <a:xfrm>
            <a:off x="5111750" y="403225"/>
            <a:ext cx="46085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512" name="Rectangle 16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513" name="Rectangle 165"/>
          <p:cNvSpPr>
            <a:spLocks noChangeArrowheads="1"/>
          </p:cNvSpPr>
          <p:nvPr/>
        </p:nvSpPr>
        <p:spPr bwMode="auto">
          <a:xfrm>
            <a:off x="144463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514" name="矩形 19"/>
          <p:cNvSpPr>
            <a:spLocks noChangeArrowheads="1"/>
          </p:cNvSpPr>
          <p:nvPr/>
        </p:nvSpPr>
        <p:spPr bwMode="auto">
          <a:xfrm>
            <a:off x="5397500" y="331788"/>
            <a:ext cx="45370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r>
              <a:rPr lang="en-US" altLang="zh-TW" b="1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7515" name="矩形 19"/>
          <p:cNvSpPr>
            <a:spLocks noChangeArrowheads="1"/>
          </p:cNvSpPr>
          <p:nvPr/>
        </p:nvSpPr>
        <p:spPr bwMode="auto">
          <a:xfrm>
            <a:off x="5111750" y="331788"/>
            <a:ext cx="4535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16575" y="3548063"/>
          <a:ext cx="4000500" cy="3357583"/>
        </p:xfrm>
        <a:graphic>
          <a:graphicData uri="http://schemas.openxmlformats.org/drawingml/2006/table">
            <a:tbl>
              <a:tblPr/>
              <a:tblGrid>
                <a:gridCol w="1470025"/>
                <a:gridCol w="550863"/>
                <a:gridCol w="1979612"/>
              </a:tblGrid>
              <a:tr h="44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門徒訓練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3:00</a:t>
                      </a: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5:00 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50" name="矩形 21"/>
          <p:cNvSpPr>
            <a:spLocks noChangeArrowheads="1"/>
          </p:cNvSpPr>
          <p:nvPr/>
        </p:nvSpPr>
        <p:spPr bwMode="auto">
          <a:xfrm>
            <a:off x="4968875" y="260350"/>
            <a:ext cx="44291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551" name="文字方塊 19"/>
          <p:cNvSpPr txBox="1">
            <a:spLocks noChangeArrowheads="1"/>
          </p:cNvSpPr>
          <p:nvPr/>
        </p:nvSpPr>
        <p:spPr bwMode="auto">
          <a:xfrm>
            <a:off x="431800" y="4122738"/>
            <a:ext cx="4427538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牧師心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感謝神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耶穌一生帶領</a:t>
            </a:r>
            <a:r>
              <a:rPr kumimoji="0" lang="en-US" altLang="zh-TW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12</a:t>
            </a:r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個門徒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這些門徒成為建立教會的基石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他們效法耶穌的榜樣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傳揚福音醫治病人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並且在各處建立教會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將福音帶到世界各地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我們也要成為基督的真門徒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一生為主所用</a:t>
            </a:r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552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/>
          </a:p>
        </p:txBody>
      </p:sp>
      <p:sp>
        <p:nvSpPr>
          <p:cNvPr id="17553" name="矩形 22"/>
          <p:cNvSpPr>
            <a:spLocks noChangeArrowheads="1"/>
          </p:cNvSpPr>
          <p:nvPr/>
        </p:nvSpPr>
        <p:spPr bwMode="auto">
          <a:xfrm>
            <a:off x="5256213" y="377825"/>
            <a:ext cx="432117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kumimoji="0" lang="zh-TW" altLang="en-US" b="1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李鴻志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牧師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有效的門徒訓練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馬可福音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13-14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約翰福音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35-36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64055</TotalTime>
  <Words>792</Words>
  <Application>Microsoft Office PowerPoint</Application>
  <PresentationFormat>自訂</PresentationFormat>
  <Paragraphs>160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東山街浸信會</cp:lastModifiedBy>
  <cp:revision>6005</cp:revision>
  <dcterms:created xsi:type="dcterms:W3CDTF">2008-12-22T07:28:02Z</dcterms:created>
  <dcterms:modified xsi:type="dcterms:W3CDTF">2020-06-18T01:45:32Z</dcterms:modified>
</cp:coreProperties>
</file>