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0080625" cy="7380288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25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33CC"/>
    <a:srgbClr val="4D4D4D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564" autoAdjust="0"/>
    <p:restoredTop sz="96328" autoAdjust="0"/>
  </p:normalViewPr>
  <p:slideViewPr>
    <p:cSldViewPr>
      <p:cViewPr>
        <p:scale>
          <a:sx n="100" d="100"/>
          <a:sy n="100" d="100"/>
        </p:scale>
        <p:origin x="-858" y="1446"/>
      </p:cViewPr>
      <p:guideLst>
        <p:guide orient="horz" pos="2325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65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85C04B49-6714-4B5A-954F-CD5C2C2A8A3F}" type="datetimeFigureOut">
              <a:rPr lang="zh-TW" altLang="en-US"/>
              <a:pPr>
                <a:defRPr/>
              </a:pPr>
              <a:t>2021/2/17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11218CA1-39A3-474E-9AED-480C5D8AF0B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967130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C8FA4821-0A91-4E03-BBB8-93D4BB38CDAC}" type="datetimeFigureOut">
              <a:rPr lang="zh-TW" altLang="en-US"/>
              <a:pPr>
                <a:defRPr/>
              </a:pPr>
              <a:t>2021/2/17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087438" y="685800"/>
            <a:ext cx="4683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91DA6CE8-3448-4B02-808D-DF08369BBCF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4055429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6387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6002777-917C-43FD-AF49-A095BE2A96F5}" type="slidenum">
              <a:rPr lang="zh-TW" altLang="en-US" smtClean="0"/>
              <a:pPr/>
              <a:t>1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18435" name="投影片編號版面配置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650AE00-E1B9-4A6D-9468-FB9DEC719419}" type="slidenum">
              <a:rPr lang="zh-TW" altLang="en-US" sz="1200"/>
              <a:pPr algn="r"/>
              <a:t>2</a:t>
            </a:fld>
            <a:endParaRPr lang="en-US" altLang="zh-TW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650" y="2292350"/>
            <a:ext cx="8569325" cy="1582738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12888" y="4181475"/>
            <a:ext cx="7056437" cy="18875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6BBB0-2FD4-434A-B8DA-9A990102F3F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74BCE-64E8-4F04-A4B6-58B8EF0ABD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10438" y="295275"/>
            <a:ext cx="2266950" cy="632777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04825" y="295275"/>
            <a:ext cx="6653213" cy="63277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15707-7161-4CA0-A2F8-3B6565EDA6C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CB9CD-552A-447B-B76A-414019BC698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96925" y="4741863"/>
            <a:ext cx="8567738" cy="14668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96925" y="3127375"/>
            <a:ext cx="8567738" cy="16144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6E109-345A-4958-9BED-169C9CEEB2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516563" y="357188"/>
            <a:ext cx="1954212" cy="626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623175" y="357188"/>
            <a:ext cx="1954213" cy="626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F3A89-DCAC-4EF5-9EA0-DED7E9DDAEC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04825" y="1652588"/>
            <a:ext cx="4452938" cy="687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4825" y="2339975"/>
            <a:ext cx="4452938" cy="4252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121275" y="1652588"/>
            <a:ext cx="4456113" cy="687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121275" y="2339975"/>
            <a:ext cx="4456113" cy="4252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4E6BF-600C-4833-8851-22C62390D53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22DBD-5B7B-4B11-9A8F-FC768E12DE1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45376-019C-4931-A8F6-DB0F0321A04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3688"/>
            <a:ext cx="3316288" cy="12509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41763" y="293688"/>
            <a:ext cx="5635625" cy="6299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04825" y="1544638"/>
            <a:ext cx="3316288" cy="5048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84FB-1691-4B42-AEC9-F896B5BC89B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76438" y="5165725"/>
            <a:ext cx="6048375" cy="6096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76438" y="658813"/>
            <a:ext cx="6048375" cy="44291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76438" y="5775325"/>
            <a:ext cx="6048375" cy="866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48E90-4A08-4C8B-BDE2-460FC6F7FC6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16563" y="357188"/>
            <a:ext cx="4060825" cy="626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38" y="6721475"/>
            <a:ext cx="2354262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3288" y="6721475"/>
            <a:ext cx="31940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3125" y="6721475"/>
            <a:ext cx="23542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ea typeface="新細明體" charset="-120"/>
              </a:defRPr>
            </a:lvl1pPr>
          </a:lstStyle>
          <a:p>
            <a:pPr>
              <a:defRPr/>
            </a:pPr>
            <a:fld id="{016D80DC-E897-4D95-A60A-F0419A6BEE5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74650" indent="-374650" algn="l" defTabSz="998538" rtl="0" eaLnBrk="0" fontAlgn="base" hangingPunct="0">
        <a:spcBef>
          <a:spcPct val="20000"/>
        </a:spcBef>
        <a:spcAft>
          <a:spcPct val="0"/>
        </a:spcAft>
        <a:buChar char="•"/>
        <a:defRPr kumimoji="1" sz="35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8538" rtl="0" eaLnBrk="0" fontAlgn="base" hangingPunct="0">
        <a:spcBef>
          <a:spcPct val="20000"/>
        </a:spcBef>
        <a:spcAft>
          <a:spcPct val="0"/>
        </a:spcAft>
        <a:buChar char="–"/>
        <a:defRPr kumimoji="1" sz="3000">
          <a:solidFill>
            <a:schemeClr val="tx1"/>
          </a:solidFill>
          <a:latin typeface="+mn-lt"/>
          <a:ea typeface="+mn-ea"/>
        </a:defRPr>
      </a:lvl2pPr>
      <a:lvl3pPr marL="1246188" indent="-247650" algn="l" defTabSz="998538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</a:defRPr>
      </a:lvl3pPr>
      <a:lvl4pPr marL="1746250" indent="-249238" algn="l" defTabSz="998538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4pPr>
      <a:lvl5pPr marL="2244725" indent="-250825" algn="l" defTabSz="998538" rtl="0" eaLnBrk="0" fontAlgn="base" hangingPunct="0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5pPr>
      <a:lvl6pPr marL="27019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6pPr>
      <a:lvl7pPr marL="31591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7pPr>
      <a:lvl8pPr marL="36163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8pPr>
      <a:lvl9pPr marL="40735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463" y="1673225"/>
            <a:ext cx="4895850" cy="5446713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tabLst>
                <a:tab pos="0" algn="l"/>
              </a:tabLst>
            </a:pP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主後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2021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21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日上午十時                  第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1715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期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tabLst>
                <a:tab pos="0" algn="l"/>
              </a:tabLst>
            </a:pP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◎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主日崇拜程序◎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以安靜等候來敬拜主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會 眾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以詩歌讚美來敬拜主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—---------------------------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司 會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願讚美充滿、除祢以外、榮耀神羔羊</a:t>
            </a:r>
            <a:endParaRPr lang="en-US" altLang="zh-TW" sz="14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以領受真道來敬拜主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------------------------</a:t>
            </a:r>
            <a:r>
              <a:rPr lang="zh-TW" altLang="en-US" sz="1400" dirty="0" smtClean="0">
                <a:latin typeface="Times New Roman" pitchFamily="18" charset="0"/>
                <a:ea typeface="標楷體" pitchFamily="65" charset="-120"/>
              </a:rPr>
              <a:t>李鴻志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牧師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講題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拉開使徒行傳的序幕</a:t>
            </a:r>
          </a:p>
          <a:p>
            <a:pPr>
              <a:tabLst>
                <a:tab pos="0" algn="l"/>
              </a:tabLst>
            </a:pP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經文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使徒行傳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1-11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sz="14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以背誦聖言來敬拜主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金句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使徒行傳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sz="14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以關心教會來敬拜主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----------------------------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司 會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以感恩奉獻來敬拜主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----------------------------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除祢以外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歌頌榮耀來敬拜主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讚美一神</a:t>
            </a:r>
            <a:endParaRPr lang="en-US" altLang="zh-TW" sz="1400" b="1" dirty="0" smtClean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以領受賜福來敬拜主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------------------------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楊良楚牧師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以彼此問安來敬拜主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愛我們的家</a:t>
            </a:r>
            <a:endParaRPr lang="en-US" altLang="zh-TW" sz="1400" b="1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2" name="Text Box 82"/>
          <p:cNvSpPr txBox="1">
            <a:spLocks noChangeArrowheads="1"/>
          </p:cNvSpPr>
          <p:nvPr/>
        </p:nvSpPr>
        <p:spPr bwMode="auto">
          <a:xfrm>
            <a:off x="0" y="233760"/>
            <a:ext cx="5041900" cy="45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98538">
              <a:lnSpc>
                <a:spcPct val="130000"/>
              </a:lnSpc>
              <a:spcBef>
                <a:spcPct val="30000"/>
              </a:spcBef>
            </a:pPr>
            <a:r>
              <a:rPr lang="zh-TW" altLang="en-US" sz="1800" b="1" dirty="0">
                <a:latin typeface="Times New Roman" pitchFamily="18" charset="0"/>
                <a:ea typeface="標楷體" pitchFamily="65" charset="-120"/>
              </a:rPr>
              <a:t>東山街浸信會週報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       </a:t>
            </a:r>
            <a:endParaRPr lang="en-US" altLang="zh-TW" dirty="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5363" name="文字方塊 7"/>
          <p:cNvSpPr txBox="1">
            <a:spLocks noChangeArrowheads="1"/>
          </p:cNvSpPr>
          <p:nvPr/>
        </p:nvSpPr>
        <p:spPr bwMode="auto">
          <a:xfrm>
            <a:off x="287338" y="233363"/>
            <a:ext cx="4608512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>
              <a:latin typeface="Times New Roman" pitchFamily="18" charset="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>
              <a:latin typeface="Times New Roman" pitchFamily="18" charset="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>
              <a:latin typeface="Times New Roman" pitchFamily="18" charset="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r>
              <a:rPr lang="zh-TW" altLang="en-US" sz="1600" b="1">
                <a:latin typeface="Times New Roman" pitchFamily="18" charset="0"/>
                <a:ea typeface="標楷體" pitchFamily="65" charset="-120"/>
              </a:rPr>
              <a:t>年度目標：</a:t>
            </a:r>
            <a:r>
              <a:rPr lang="zh-TW" altLang="en-US" sz="1600" b="1">
                <a:latin typeface="標楷體" pitchFamily="65" charset="-120"/>
                <a:ea typeface="標楷體" pitchFamily="65" charset="-120"/>
              </a:rPr>
              <a:t>認真讀聖經，依靠主聖靈</a:t>
            </a:r>
            <a:endParaRPr lang="en-US" altLang="zh-TW" sz="1600" b="1"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zh-TW" altLang="en-US" sz="1600" b="1">
              <a:ea typeface="標楷體" pitchFamily="65" charset="-12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254625" y="1241872"/>
            <a:ext cx="4572033" cy="5905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767" tIns="49883" rIns="99767" bIns="49883"/>
          <a:lstStyle/>
          <a:p>
            <a:pPr marL="177800" indent="-177800" eaLnBrk="0" hangingPunct="0"/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《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聖工報告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》</a:t>
            </a:r>
          </a:p>
          <a:p>
            <a:pPr marL="177800" indent="-177800" eaLnBrk="0" hangingPunct="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歡迎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新朋友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，會後有愛宴可以留下來一起用餐。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/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2.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 感謝五年讀完一遍聖經的作者李鴻志牧師的證道分享，求神賜福李牧師的事奉與家庭。</a:t>
            </a:r>
            <a:endParaRPr lang="en-US" altLang="zh-TW" dirty="0" smtClean="0">
              <a:latin typeface="Times New Roman" pitchFamily="18" charset="0"/>
              <a:ea typeface="標楷體" pitchFamily="65" charset="-120"/>
            </a:endParaRPr>
          </a:p>
          <a:p>
            <a:pPr marL="177800" indent="-177800" eaLnBrk="0" hangingPunct="0"/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3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.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教會訂於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4/11(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週日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舉行今年度浸禮，凡有意信靠耶穌接受浸禮成為基督徒者，請向楊牧師報名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。</a:t>
            </a:r>
            <a:endParaRPr lang="en-US" altLang="zh-TW" dirty="0" smtClean="0">
              <a:latin typeface="Times New Roman" pitchFamily="18" charset="0"/>
              <a:ea typeface="標楷體" pitchFamily="65" charset="-120"/>
            </a:endParaRPr>
          </a:p>
          <a:p>
            <a:pPr marL="177800" indent="-177800" eaLnBrk="0" hangingPunct="0"/>
            <a:endParaRPr lang="en-US" altLang="zh-TW" dirty="0" smtClean="0">
              <a:latin typeface="Times New Roman" pitchFamily="18" charset="0"/>
              <a:ea typeface="標楷體" pitchFamily="65" charset="-120"/>
            </a:endParaRPr>
          </a:p>
          <a:p>
            <a:pPr marL="177800" indent="-177800" eaLnBrk="0" hangingPunct="0"/>
            <a:endParaRPr lang="en-US" altLang="zh-TW" dirty="0" smtClean="0">
              <a:latin typeface="Times New Roman" pitchFamily="18" charset="0"/>
              <a:ea typeface="標楷體" pitchFamily="65" charset="-120"/>
            </a:endParaRPr>
          </a:p>
          <a:p>
            <a:pPr marL="177800" indent="-177800" eaLnBrk="0" hangingPunct="0"/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《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代禱事項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》</a:t>
            </a:r>
            <a:endParaRPr lang="zh-TW" altLang="en-US" dirty="0">
              <a:latin typeface="Times New Roman" pitchFamily="18" charset="0"/>
              <a:ea typeface="標楷體" pitchFamily="65" charset="-120"/>
            </a:endParaRPr>
          </a:p>
          <a:p>
            <a:pPr marL="177800" indent="-177800" eaLnBrk="0" hangingPunct="0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求神保守台灣能在新冠肺炎疫情時期，保守醫護人員的健康平安，降低社區感染的可能性，台灣的政治經濟能持續穩定平安禱告。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請為今年度教會目標「認真讀聖經，依靠主聖靈」禱告，使弟兄姊妹願意認真靈修，並且五年讀完一遍聖經，每天都依靠聖靈引導來代禱。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請為教會支持的夏義正牧師及泰勞事工禱告，求神賜福所有同工都健康平安，各項經費都充足代禱。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）為在家休養者禱告：甄大哥，朱秀琴姊妹。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（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）為考生禱告：翰如參加國中會考禱告。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（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）為年長者身體健康禱告。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/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5" name="Text Box 537"/>
          <p:cNvSpPr txBox="1">
            <a:spLocks noChangeArrowheads="1"/>
          </p:cNvSpPr>
          <p:nvPr/>
        </p:nvSpPr>
        <p:spPr bwMode="auto">
          <a:xfrm>
            <a:off x="5256213" y="449263"/>
            <a:ext cx="4570412" cy="747071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lIns="99767" tIns="49883" rIns="99767" bIns="49883">
            <a:spAutoFit/>
          </a:bodyPr>
          <a:lstStyle/>
          <a:p>
            <a:pPr algn="ctr" defTabSz="998538"/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＊本週金句＊</a:t>
            </a:r>
            <a:endParaRPr lang="en-US" altLang="zh-TW" b="1" i="1" dirty="0">
              <a:latin typeface="標楷體" pitchFamily="65" charset="-120"/>
              <a:ea typeface="標楷體" pitchFamily="65" charset="-120"/>
            </a:endParaRPr>
          </a:p>
          <a:p>
            <a:pPr defTabSz="998538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他們聚集的時候，問耶穌說：「主啊，你復興以色列國就在這時候嗎？」（使徒行傳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節）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6" name="Rectangle 10"/>
          <p:cNvSpPr>
            <a:spLocks noChangeArrowheads="1"/>
          </p:cNvSpPr>
          <p:nvPr/>
        </p:nvSpPr>
        <p:spPr bwMode="auto">
          <a:xfrm>
            <a:off x="0" y="0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TW" altLang="en-US">
                <a:latin typeface="Times New Roman" pitchFamily="18" charset="0"/>
                <a:ea typeface="標楷體" pitchFamily="65" charset="-120"/>
              </a:rPr>
              <a:t> </a:t>
            </a:r>
          </a:p>
        </p:txBody>
      </p:sp>
      <p:sp>
        <p:nvSpPr>
          <p:cNvPr id="15367" name="Rectangle 11"/>
          <p:cNvSpPr>
            <a:spLocks noChangeArrowheads="1"/>
          </p:cNvSpPr>
          <p:nvPr/>
        </p:nvSpPr>
        <p:spPr bwMode="auto">
          <a:xfrm>
            <a:off x="0" y="0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TW" altLang="en-US">
                <a:latin typeface="Times New Roman" pitchFamily="18" charset="0"/>
                <a:ea typeface="標楷體" pitchFamily="65" charset="-120"/>
              </a:rPr>
              <a:t> </a:t>
            </a:r>
          </a:p>
        </p:txBody>
      </p:sp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0" y="0"/>
            <a:ext cx="1809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ea typeface="標楷體" pitchFamily="65" charset="-120"/>
              </a:rPr>
              <a:t> </a:t>
            </a:r>
          </a:p>
        </p:txBody>
      </p:sp>
      <p:sp>
        <p:nvSpPr>
          <p:cNvPr id="15369" name="Rectangle 13"/>
          <p:cNvSpPr>
            <a:spLocks noChangeArrowheads="1"/>
          </p:cNvSpPr>
          <p:nvPr/>
        </p:nvSpPr>
        <p:spPr bwMode="auto">
          <a:xfrm>
            <a:off x="0" y="0"/>
            <a:ext cx="1809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ea typeface="標楷體" pitchFamily="65" charset="-120"/>
              </a:rPr>
              <a:t> </a:t>
            </a:r>
          </a:p>
        </p:txBody>
      </p:sp>
      <p:sp>
        <p:nvSpPr>
          <p:cNvPr id="15370" name="Rectangle 14"/>
          <p:cNvSpPr>
            <a:spLocks noChangeArrowheads="1"/>
          </p:cNvSpPr>
          <p:nvPr/>
        </p:nvSpPr>
        <p:spPr bwMode="auto">
          <a:xfrm>
            <a:off x="0" y="0"/>
            <a:ext cx="1809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ea typeface="標楷體" pitchFamily="65" charset="-120"/>
              </a:rPr>
              <a:t> </a:t>
            </a:r>
          </a:p>
        </p:txBody>
      </p:sp>
      <p:sp>
        <p:nvSpPr>
          <p:cNvPr id="15371" name="Rectangle 15"/>
          <p:cNvSpPr>
            <a:spLocks noChangeArrowheads="1"/>
          </p:cNvSpPr>
          <p:nvPr/>
        </p:nvSpPr>
        <p:spPr bwMode="auto">
          <a:xfrm>
            <a:off x="0" y="0"/>
            <a:ext cx="1809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ea typeface="標楷體" pitchFamily="65" charset="-120"/>
              </a:rPr>
              <a:t> </a:t>
            </a:r>
          </a:p>
        </p:txBody>
      </p:sp>
      <p:sp>
        <p:nvSpPr>
          <p:cNvPr id="15372" name="Rectangle 16"/>
          <p:cNvSpPr>
            <a:spLocks noChangeArrowheads="1"/>
          </p:cNvSpPr>
          <p:nvPr/>
        </p:nvSpPr>
        <p:spPr bwMode="auto">
          <a:xfrm>
            <a:off x="0" y="0"/>
            <a:ext cx="1809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ea typeface="標楷體" pitchFamily="65" charset="-120"/>
              </a:rPr>
              <a:t> </a:t>
            </a:r>
          </a:p>
        </p:txBody>
      </p:sp>
      <p:sp>
        <p:nvSpPr>
          <p:cNvPr id="15373" name="矩形 14"/>
          <p:cNvSpPr>
            <a:spLocks noChangeArrowheads="1"/>
          </p:cNvSpPr>
          <p:nvPr/>
        </p:nvSpPr>
        <p:spPr bwMode="auto">
          <a:xfrm>
            <a:off x="215776" y="665808"/>
            <a:ext cx="47529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98538">
              <a:lnSpc>
                <a:spcPct val="130000"/>
              </a:lnSpc>
              <a:spcBef>
                <a:spcPct val="30000"/>
              </a:spcBef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defTabSz="998538">
              <a:lnSpc>
                <a:spcPct val="130000"/>
              </a:lnSpc>
              <a:spcBef>
                <a:spcPct val="30000"/>
              </a:spcBef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地址：新竹市東山街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62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號            電話：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03-5736578</a:t>
            </a:r>
          </a:p>
          <a:p>
            <a:pPr defTabSz="998538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              傳道人：楊良楚牧師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ChangeArrowheads="1"/>
          </p:cNvSpPr>
          <p:nvPr/>
        </p:nvSpPr>
        <p:spPr bwMode="auto">
          <a:xfrm>
            <a:off x="5040313" y="161925"/>
            <a:ext cx="4929187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767" tIns="49883" rIns="99767" bIns="49883"/>
          <a:lstStyle/>
          <a:p>
            <a:pPr eaLnBrk="0" hangingPunct="0">
              <a:tabLst>
                <a:tab pos="0" algn="l"/>
              </a:tabLst>
            </a:pPr>
            <a:endParaRPr lang="en-US" altLang="zh-TW" sz="1600" b="1">
              <a:ea typeface="標楷體" pitchFamily="65" charset="-120"/>
            </a:endParaRPr>
          </a:p>
        </p:txBody>
      </p:sp>
      <p:sp>
        <p:nvSpPr>
          <p:cNvPr id="17410" name="Rectangle 74"/>
          <p:cNvSpPr>
            <a:spLocks noChangeArrowheads="1"/>
          </p:cNvSpPr>
          <p:nvPr/>
        </p:nvSpPr>
        <p:spPr bwMode="auto">
          <a:xfrm>
            <a:off x="-1008063" y="7620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ea typeface="標楷體" pitchFamily="65" charset="-120"/>
            </a:endParaRPr>
          </a:p>
        </p:txBody>
      </p:sp>
      <p:sp>
        <p:nvSpPr>
          <p:cNvPr id="17411" name="Rectangle 87"/>
          <p:cNvSpPr>
            <a:spLocks noChangeArrowheads="1"/>
          </p:cNvSpPr>
          <p:nvPr/>
        </p:nvSpPr>
        <p:spPr bwMode="auto">
          <a:xfrm>
            <a:off x="0" y="0"/>
            <a:ext cx="160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44" anchor="ctr">
            <a:spAutoFit/>
          </a:bodyPr>
          <a:lstStyle/>
          <a:p>
            <a:pPr eaLnBrk="0" hangingPunct="0"/>
            <a:r>
              <a:rPr lang="zh-TW" altLang="en-US">
                <a:ea typeface="標楷體" pitchFamily="65" charset="-120"/>
              </a:rPr>
              <a:t> </a:t>
            </a:r>
          </a:p>
        </p:txBody>
      </p:sp>
      <p:sp>
        <p:nvSpPr>
          <p:cNvPr id="17412" name="Text Box 516"/>
          <p:cNvSpPr txBox="1">
            <a:spLocks noChangeArrowheads="1"/>
          </p:cNvSpPr>
          <p:nvPr/>
        </p:nvSpPr>
        <p:spPr bwMode="auto">
          <a:xfrm>
            <a:off x="287338" y="1025525"/>
            <a:ext cx="2665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98538" eaLnBrk="0" hangingPunct="0">
              <a:spcBef>
                <a:spcPct val="50000"/>
              </a:spcBef>
            </a:pPr>
            <a:endParaRPr lang="zh-TW" altLang="en-US">
              <a:ea typeface="標楷體" pitchFamily="65" charset="-120"/>
            </a:endParaRPr>
          </a:p>
        </p:txBody>
      </p:sp>
      <p:sp>
        <p:nvSpPr>
          <p:cNvPr id="17413" name="Rectangle 88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/>
          </a:p>
        </p:txBody>
      </p:sp>
      <p:sp>
        <p:nvSpPr>
          <p:cNvPr id="17414" name="Rectangle 89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/>
          </a:p>
        </p:txBody>
      </p:sp>
      <p:sp>
        <p:nvSpPr>
          <p:cNvPr id="17415" name="Rectangle 190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/>
          </a:p>
        </p:txBody>
      </p:sp>
      <p:sp>
        <p:nvSpPr>
          <p:cNvPr id="17416" name="Rectangle 206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/>
          </a:p>
        </p:txBody>
      </p:sp>
      <p:sp>
        <p:nvSpPr>
          <p:cNvPr id="17417" name="Rectangle 207"/>
          <p:cNvSpPr>
            <a:spLocks noChangeArrowheads="1"/>
          </p:cNvSpPr>
          <p:nvPr/>
        </p:nvSpPr>
        <p:spPr bwMode="auto">
          <a:xfrm>
            <a:off x="5183188" y="-228600"/>
            <a:ext cx="5580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zh-TW" altLang="zh-TW"/>
          </a:p>
        </p:txBody>
      </p:sp>
      <p:sp>
        <p:nvSpPr>
          <p:cNvPr id="17418" name="矩形 15"/>
          <p:cNvSpPr>
            <a:spLocks noChangeArrowheads="1"/>
          </p:cNvSpPr>
          <p:nvPr/>
        </p:nvSpPr>
        <p:spPr bwMode="auto">
          <a:xfrm>
            <a:off x="5111750" y="331788"/>
            <a:ext cx="4824413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0" algn="l"/>
              </a:tabLst>
            </a:pPr>
            <a:endParaRPr lang="en-US" altLang="zh-TW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tabLst>
                <a:tab pos="0" algn="l"/>
              </a:tabLst>
            </a:pPr>
            <a:endParaRPr lang="zh-TW" altLang="en-US" sz="1600" b="1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419" name="矩形 15"/>
          <p:cNvSpPr>
            <a:spLocks noChangeArrowheads="1"/>
          </p:cNvSpPr>
          <p:nvPr/>
        </p:nvSpPr>
        <p:spPr bwMode="auto">
          <a:xfrm>
            <a:off x="6397625" y="3118640"/>
            <a:ext cx="25209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tabLst>
                <a:tab pos="0" algn="l"/>
              </a:tabLst>
            </a:pPr>
            <a:r>
              <a:rPr lang="zh-TW" altLang="zh-TW" sz="1600" b="1" dirty="0">
                <a:ea typeface="標楷體" pitchFamily="65" charset="-120"/>
              </a:rPr>
              <a:t>東山街浸信會聚會時間表</a:t>
            </a:r>
            <a:endParaRPr lang="en-US" altLang="zh-TW" sz="1600" b="1" dirty="0">
              <a:ea typeface="標楷體" pitchFamily="65" charset="-120"/>
            </a:endParaRPr>
          </a:p>
        </p:txBody>
      </p:sp>
      <p:sp>
        <p:nvSpPr>
          <p:cNvPr id="17511" name="矩形 17"/>
          <p:cNvSpPr>
            <a:spLocks noChangeArrowheads="1"/>
          </p:cNvSpPr>
          <p:nvPr/>
        </p:nvSpPr>
        <p:spPr bwMode="auto">
          <a:xfrm>
            <a:off x="5111750" y="403225"/>
            <a:ext cx="460851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fontAlgn="t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fontAlgn="t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512" name="Rectangle 168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/>
          </a:p>
        </p:txBody>
      </p:sp>
      <p:sp>
        <p:nvSpPr>
          <p:cNvPr id="17513" name="Rectangle 165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/>
          </a:p>
        </p:txBody>
      </p:sp>
      <p:sp>
        <p:nvSpPr>
          <p:cNvPr id="17514" name="矩形 19"/>
          <p:cNvSpPr>
            <a:spLocks noChangeArrowheads="1"/>
          </p:cNvSpPr>
          <p:nvPr/>
        </p:nvSpPr>
        <p:spPr bwMode="auto">
          <a:xfrm>
            <a:off x="5397500" y="331788"/>
            <a:ext cx="45370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t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fontAlgn="t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fontAlgn="t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fontAlgn="t" hangingPunct="0">
              <a:tabLst>
                <a:tab pos="0" algn="l"/>
              </a:tabLst>
            </a:pPr>
            <a:r>
              <a:rPr lang="en-US" altLang="zh-TW" b="1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7515" name="矩形 19"/>
          <p:cNvSpPr>
            <a:spLocks noChangeArrowheads="1"/>
          </p:cNvSpPr>
          <p:nvPr/>
        </p:nvSpPr>
        <p:spPr bwMode="auto">
          <a:xfrm>
            <a:off x="5111750" y="331788"/>
            <a:ext cx="45354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21" name="表格 20"/>
          <p:cNvGraphicFramePr>
            <a:graphicFrameLocks noGrp="1"/>
          </p:cNvGraphicFramePr>
          <p:nvPr/>
        </p:nvGraphicFramePr>
        <p:xfrm>
          <a:off x="5688013" y="3690143"/>
          <a:ext cx="4000500" cy="3286147"/>
        </p:xfrm>
        <a:graphic>
          <a:graphicData uri="http://schemas.openxmlformats.org/drawingml/2006/table">
            <a:tbl>
              <a:tblPr/>
              <a:tblGrid>
                <a:gridCol w="14700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508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796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38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星期</a:t>
                      </a: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時間</a:t>
                      </a: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4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禱告會 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四 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晚間</a:t>
                      </a:r>
                      <a:r>
                        <a:rPr kumimoji="0" lang="en-US" alt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7:00</a:t>
                      </a: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8:00 </a:t>
                      </a: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4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姊妹團契 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五 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下午</a:t>
                      </a:r>
                      <a:r>
                        <a:rPr kumimoji="0" lang="en-US" alt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2:00</a:t>
                      </a: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4:00 </a:t>
                      </a: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74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門徒學校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六 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12:00 </a:t>
                      </a: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74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會前禱告會 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9:30</a:t>
                      </a: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9:50 </a:t>
                      </a: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74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主日崇拜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11:30 </a:t>
                      </a: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74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兒童主日學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11:30 </a:t>
                      </a: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7554" name="矩形 21"/>
          <p:cNvSpPr>
            <a:spLocks noChangeArrowheads="1"/>
          </p:cNvSpPr>
          <p:nvPr/>
        </p:nvSpPr>
        <p:spPr bwMode="auto">
          <a:xfrm>
            <a:off x="4968875" y="260350"/>
            <a:ext cx="442912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555" name="文字方塊 19"/>
          <p:cNvSpPr txBox="1">
            <a:spLocks noChangeArrowheads="1"/>
          </p:cNvSpPr>
          <p:nvPr/>
        </p:nvSpPr>
        <p:spPr bwMode="auto">
          <a:xfrm>
            <a:off x="575816" y="4122192"/>
            <a:ext cx="4392488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ctr" hangingPunct="0"/>
            <a:r>
              <a:rPr kumimoji="0" lang="zh-TW" altLang="en-US" sz="24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牧師心</a:t>
            </a:r>
            <a:r>
              <a:rPr kumimoji="0" lang="zh-TW" altLang="en-US" sz="24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語</a:t>
            </a:r>
            <a:endParaRPr kumimoji="0" lang="en-US" altLang="zh-TW" sz="24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耶穌的</a:t>
            </a:r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門徒在經歷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老師的釘死及復活後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他們</a:t>
            </a:r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聚集禱告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聖靈大大充滿</a:t>
            </a:r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澆灌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使他們</a:t>
            </a:r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成為福音的戰士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勇敢的傳福音作見證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上帝也大大賜福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教會</a:t>
            </a:r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增長人心改變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這</a:t>
            </a:r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是聖靈</a:t>
            </a:r>
            <a:r>
              <a:rPr kumimoji="0" lang="zh-TW" altLang="en-US" sz="1800" b="1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極大的工作</a:t>
            </a:r>
            <a:endParaRPr kumimoji="0" lang="en-US" altLang="zh-TW" sz="24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7556" name="矩形 23"/>
          <p:cNvSpPr>
            <a:spLocks noChangeArrowheads="1"/>
          </p:cNvSpPr>
          <p:nvPr/>
        </p:nvSpPr>
        <p:spPr bwMode="auto">
          <a:xfrm>
            <a:off x="5183188" y="260350"/>
            <a:ext cx="4357687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tabLst>
                <a:tab pos="0" algn="l"/>
              </a:tabLst>
            </a:pPr>
            <a:endParaRPr lang="zh-TW" altLang="en-US"/>
          </a:p>
        </p:txBody>
      </p:sp>
      <p:sp>
        <p:nvSpPr>
          <p:cNvPr id="17557" name="矩形 22"/>
          <p:cNvSpPr>
            <a:spLocks noChangeArrowheads="1"/>
          </p:cNvSpPr>
          <p:nvPr/>
        </p:nvSpPr>
        <p:spPr bwMode="auto">
          <a:xfrm>
            <a:off x="5616376" y="521791"/>
            <a:ext cx="396101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0" algn="l"/>
              </a:tabLst>
            </a:pP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24" name="表格 23"/>
          <p:cNvGraphicFramePr>
            <a:graphicFrameLocks noGrp="1"/>
          </p:cNvGraphicFramePr>
          <p:nvPr/>
        </p:nvGraphicFramePr>
        <p:xfrm>
          <a:off x="647824" y="281237"/>
          <a:ext cx="4320480" cy="3777164"/>
        </p:xfrm>
        <a:graphic>
          <a:graphicData uri="http://schemas.openxmlformats.org/drawingml/2006/table">
            <a:tbl>
              <a:tblPr/>
              <a:tblGrid>
                <a:gridCol w="7673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930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930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0572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8067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8067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289549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sz="1200" b="1" kern="1200" dirty="0">
                          <a:solidFill>
                            <a:srgbClr val="000000"/>
                          </a:solidFill>
                          <a:latin typeface="Calibri"/>
                          <a:ea typeface="標楷體"/>
                          <a:cs typeface="Times New Roman"/>
                        </a:rPr>
                        <a:t>事 奉</a:t>
                      </a:r>
                      <a:r>
                        <a:rPr lang="zh-TW" sz="1200" kern="1200" dirty="0">
                          <a:solidFill>
                            <a:srgbClr val="000000"/>
                          </a:solidFill>
                          <a:latin typeface="Calibri"/>
                          <a:ea typeface="標楷體"/>
                          <a:cs typeface="Times New Roman"/>
                        </a:rPr>
                        <a:t> </a:t>
                      </a:r>
                      <a:endParaRPr lang="zh-TW" sz="1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135" marR="6413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sz="1200" b="1" kern="1200" dirty="0">
                          <a:solidFill>
                            <a:srgbClr val="000000"/>
                          </a:solidFill>
                          <a:latin typeface="Calibri"/>
                          <a:ea typeface="標楷體"/>
                          <a:cs typeface="Times New Roman"/>
                        </a:rPr>
                        <a:t>本週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135" marR="6413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sz="1200" b="1" kern="1200" dirty="0">
                          <a:solidFill>
                            <a:srgbClr val="000000"/>
                          </a:solidFill>
                          <a:latin typeface="Calibri"/>
                          <a:ea typeface="標楷體"/>
                          <a:cs typeface="Times New Roman"/>
                        </a:rPr>
                        <a:t>下週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135" marR="6413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sz="1200" b="1" kern="1200">
                          <a:solidFill>
                            <a:srgbClr val="000000"/>
                          </a:solidFill>
                          <a:latin typeface="Calibri"/>
                          <a:ea typeface="標楷體"/>
                          <a:cs typeface="Times New Roman"/>
                        </a:rPr>
                        <a:t>事 奉</a:t>
                      </a:r>
                      <a:r>
                        <a:rPr lang="zh-TW" sz="1200" kern="1200">
                          <a:solidFill>
                            <a:srgbClr val="000000"/>
                          </a:solidFill>
                          <a:latin typeface="Calibri"/>
                          <a:ea typeface="標楷體"/>
                          <a:cs typeface="Times New Roman"/>
                        </a:rPr>
                        <a:t> 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135" marR="6413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sz="1200" b="1" kern="1200" dirty="0">
                          <a:solidFill>
                            <a:srgbClr val="000000"/>
                          </a:solidFill>
                          <a:latin typeface="Calibri"/>
                          <a:ea typeface="標楷體"/>
                          <a:cs typeface="Times New Roman"/>
                        </a:rPr>
                        <a:t>本週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135" marR="6413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sz="1200" b="1" kern="1200" dirty="0">
                          <a:solidFill>
                            <a:srgbClr val="000000"/>
                          </a:solidFill>
                          <a:latin typeface="Calibri"/>
                          <a:ea typeface="標楷體"/>
                          <a:cs typeface="Times New Roman"/>
                        </a:rPr>
                        <a:t>下週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135" marR="6413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3601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TW" sz="1200" b="1" kern="1200" dirty="0">
                          <a:solidFill>
                            <a:srgbClr val="000000"/>
                          </a:solidFill>
                          <a:latin typeface="Calibri"/>
                          <a:ea typeface="標楷體"/>
                          <a:cs typeface="Times New Roman"/>
                        </a:rPr>
                        <a:t>證 道</a:t>
                      </a:r>
                      <a:r>
                        <a:rPr lang="zh-TW" sz="1200" kern="1200" dirty="0">
                          <a:solidFill>
                            <a:srgbClr val="000000"/>
                          </a:solidFill>
                          <a:latin typeface="Calibri"/>
                          <a:ea typeface="標楷體"/>
                          <a:cs typeface="Times New Roman"/>
                        </a:rPr>
                        <a:t> </a:t>
                      </a:r>
                      <a:endParaRPr lang="zh-TW" sz="1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135" marR="6413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李鴻志</a:t>
                      </a:r>
                      <a:endParaRPr lang="zh-TW" sz="12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白明德</a:t>
                      </a:r>
                      <a:endParaRPr lang="zh-TW" sz="12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TW" sz="1200" b="1" kern="1200" dirty="0">
                          <a:solidFill>
                            <a:srgbClr val="000000"/>
                          </a:solidFill>
                          <a:latin typeface="Calibri"/>
                          <a:ea typeface="標楷體"/>
                          <a:cs typeface="Times New Roman"/>
                        </a:rPr>
                        <a:t>放 影</a:t>
                      </a:r>
                      <a:r>
                        <a:rPr lang="zh-TW" sz="1200" kern="1200" dirty="0">
                          <a:solidFill>
                            <a:srgbClr val="000000"/>
                          </a:solidFill>
                          <a:latin typeface="Calibri"/>
                          <a:ea typeface="標楷體"/>
                          <a:cs typeface="Times New Roman"/>
                        </a:rPr>
                        <a:t> </a:t>
                      </a:r>
                      <a:endParaRPr lang="zh-TW" sz="1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135" marR="6413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楊崇楯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李漢堯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8747"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ts val="1615"/>
                        </a:lnSpc>
                        <a:spcAft>
                          <a:spcPts val="0"/>
                        </a:spcAft>
                      </a:pPr>
                      <a:r>
                        <a:rPr lang="zh-TW" sz="1200" b="1" kern="1200">
                          <a:solidFill>
                            <a:srgbClr val="000000"/>
                          </a:solidFill>
                          <a:latin typeface="Calibri"/>
                          <a:ea typeface="標楷體"/>
                          <a:cs typeface="Times New Roman"/>
                        </a:rPr>
                        <a:t>司 會</a:t>
                      </a:r>
                      <a:r>
                        <a:rPr lang="zh-TW" sz="1200" kern="1200">
                          <a:solidFill>
                            <a:srgbClr val="000000"/>
                          </a:solidFill>
                          <a:latin typeface="Calibri"/>
                          <a:ea typeface="標楷體"/>
                          <a:cs typeface="Times New Roman"/>
                        </a:rPr>
                        <a:t> 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135" marR="6413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6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趙子威</a:t>
                      </a:r>
                      <a:endParaRPr lang="zh-TW" sz="12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4135" marR="6413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6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邱乙洋</a:t>
                      </a:r>
                      <a:endParaRPr lang="zh-TW" sz="12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4135" marR="6413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ts val="1615"/>
                        </a:lnSpc>
                        <a:spcAft>
                          <a:spcPts val="0"/>
                        </a:spcAft>
                      </a:pPr>
                      <a:r>
                        <a:rPr lang="zh-TW" sz="1200" b="1" kern="1200" dirty="0">
                          <a:solidFill>
                            <a:srgbClr val="000000"/>
                          </a:solidFill>
                          <a:latin typeface="Calibri"/>
                          <a:ea typeface="標楷體"/>
                          <a:cs typeface="Times New Roman"/>
                        </a:rPr>
                        <a:t>聖餐服事</a:t>
                      </a:r>
                      <a:r>
                        <a:rPr lang="zh-TW" sz="1200" kern="1200" dirty="0">
                          <a:solidFill>
                            <a:srgbClr val="000000"/>
                          </a:solidFill>
                          <a:latin typeface="Calibri"/>
                          <a:ea typeface="標楷體"/>
                          <a:cs typeface="Times New Roman"/>
                        </a:rPr>
                        <a:t> </a:t>
                      </a:r>
                      <a:endParaRPr lang="zh-TW" sz="1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135" marR="6413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15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15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874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15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15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3643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sz="1200" b="1" kern="1200">
                          <a:solidFill>
                            <a:srgbClr val="000000"/>
                          </a:solidFill>
                          <a:latin typeface="Calibri"/>
                          <a:ea typeface="標楷體"/>
                          <a:cs typeface="Times New Roman"/>
                        </a:rPr>
                        <a:t>司 琴</a:t>
                      </a:r>
                      <a:r>
                        <a:rPr lang="zh-TW" sz="1200" kern="1200">
                          <a:solidFill>
                            <a:srgbClr val="000000"/>
                          </a:solidFill>
                          <a:latin typeface="Calibri"/>
                          <a:ea typeface="標楷體"/>
                          <a:cs typeface="Times New Roman"/>
                        </a:rPr>
                        <a:t> 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135" marR="6413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劉容慈</a:t>
                      </a:r>
                      <a:endParaRPr lang="zh-TW" sz="12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談得聖</a:t>
                      </a:r>
                      <a:endParaRPr lang="zh-TW" sz="12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sz="1200" b="1" kern="1200" dirty="0">
                          <a:solidFill>
                            <a:srgbClr val="000000"/>
                          </a:solidFill>
                          <a:latin typeface="Calibri"/>
                          <a:ea typeface="標楷體"/>
                          <a:cs typeface="Times New Roman"/>
                        </a:rPr>
                        <a:t>聖餐製作</a:t>
                      </a:r>
                      <a:r>
                        <a:rPr lang="zh-TW" sz="1200" kern="1200" dirty="0">
                          <a:solidFill>
                            <a:srgbClr val="000000"/>
                          </a:solidFill>
                          <a:latin typeface="Calibri"/>
                          <a:ea typeface="標楷體"/>
                          <a:cs typeface="Times New Roman"/>
                        </a:rPr>
                        <a:t> </a:t>
                      </a:r>
                      <a:endParaRPr lang="zh-TW" sz="1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135" marR="6413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zh-TW" sz="12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zh-TW" sz="12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3601"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r>
                        <a:rPr lang="zh-TW" sz="1200" b="1" kern="1200">
                          <a:solidFill>
                            <a:srgbClr val="000000"/>
                          </a:solidFill>
                          <a:latin typeface="Calibri"/>
                          <a:ea typeface="標楷體"/>
                          <a:cs typeface="Times New Roman"/>
                        </a:rPr>
                        <a:t>招 待</a:t>
                      </a:r>
                      <a:r>
                        <a:rPr lang="zh-TW" sz="1200" kern="1200">
                          <a:solidFill>
                            <a:srgbClr val="000000"/>
                          </a:solidFill>
                          <a:latin typeface="Calibri"/>
                          <a:ea typeface="標楷體"/>
                          <a:cs typeface="Times New Roman"/>
                        </a:rPr>
                        <a:t> 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135" marR="6413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向可華</a:t>
                      </a:r>
                      <a:endParaRPr lang="zh-TW" sz="12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李蘇沛</a:t>
                      </a:r>
                      <a:endParaRPr lang="zh-TW" sz="12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sz="1200" b="1" kern="1200" dirty="0">
                          <a:solidFill>
                            <a:srgbClr val="000000"/>
                          </a:solidFill>
                          <a:latin typeface="Calibri"/>
                          <a:ea typeface="標楷體"/>
                          <a:cs typeface="Times New Roman"/>
                        </a:rPr>
                        <a:t>愛宴 </a:t>
                      </a:r>
                      <a:endParaRPr lang="zh-TW" sz="12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r>
                        <a:rPr lang="zh-TW" sz="1200" b="1" kern="1200" dirty="0">
                          <a:solidFill>
                            <a:srgbClr val="000000"/>
                          </a:solidFill>
                          <a:latin typeface="Calibri"/>
                          <a:ea typeface="標楷體"/>
                          <a:cs typeface="Times New Roman"/>
                        </a:rPr>
                        <a:t>負責</a:t>
                      </a:r>
                      <a:endParaRPr lang="zh-TW" sz="1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135" marR="6413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ts val="17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鳳蘭</a:t>
                      </a:r>
                      <a:r>
                        <a:rPr lang="en-US" altLang="zh-TW" sz="12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Wendy</a:t>
                      </a:r>
                    </a:p>
                    <a:p>
                      <a:pPr marL="0" marR="0" indent="0" algn="ctr" defTabSz="914400" rtl="0" eaLnBrk="1" fontAlgn="base" latinLnBrk="0" hangingPunct="1">
                        <a:lnSpc>
                          <a:spcPts val="17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桂蘭</a:t>
                      </a:r>
                      <a:endParaRPr lang="zh-TW" sz="12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4135" marR="6413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ts val="17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馬秀琴</a:t>
                      </a:r>
                      <a:endParaRPr lang="zh-TW" sz="12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4135" marR="6413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938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廖慶珍</a:t>
                      </a:r>
                      <a:endParaRPr lang="zh-TW" sz="12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張慧雲</a:t>
                      </a:r>
                      <a:endParaRPr lang="zh-TW" sz="12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99384">
                <a:tc rowSpan="2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sz="1200" b="1" kern="1200">
                          <a:solidFill>
                            <a:srgbClr val="000000"/>
                          </a:solidFill>
                          <a:latin typeface="Calibri"/>
                          <a:ea typeface="標楷體"/>
                          <a:cs typeface="Times New Roman"/>
                        </a:rPr>
                        <a:t>點奉獻</a:t>
                      </a:r>
                      <a:r>
                        <a:rPr lang="zh-TW" sz="1200" kern="1200">
                          <a:solidFill>
                            <a:srgbClr val="000000"/>
                          </a:solidFill>
                          <a:latin typeface="Calibri"/>
                          <a:ea typeface="標楷體"/>
                          <a:cs typeface="Times New Roman"/>
                        </a:rPr>
                        <a:t> 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135" marR="6413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張慧雲</a:t>
                      </a:r>
                      <a:endParaRPr lang="zh-TW" sz="12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張慧雲</a:t>
                      </a:r>
                      <a:endParaRPr lang="zh-TW" sz="12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sz="1200" b="1" kern="1200" dirty="0">
                          <a:solidFill>
                            <a:srgbClr val="000000"/>
                          </a:solidFill>
                          <a:latin typeface="Calibri"/>
                          <a:ea typeface="標楷體"/>
                          <a:cs typeface="Times New Roman"/>
                        </a:rPr>
                        <a:t>愛宴</a:t>
                      </a:r>
                      <a:r>
                        <a:rPr lang="zh-TW" sz="1200" kern="1200" dirty="0">
                          <a:solidFill>
                            <a:srgbClr val="000000"/>
                          </a:solidFill>
                          <a:latin typeface="Calibri"/>
                          <a:ea typeface="標楷體"/>
                          <a:cs typeface="Times New Roman"/>
                        </a:rPr>
                        <a:t> </a:t>
                      </a:r>
                      <a:endParaRPr lang="zh-TW" sz="12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sz="1200" b="1" kern="1200" dirty="0">
                          <a:solidFill>
                            <a:srgbClr val="000000"/>
                          </a:solidFill>
                          <a:latin typeface="Calibri"/>
                          <a:ea typeface="標楷體"/>
                          <a:cs typeface="Times New Roman"/>
                        </a:rPr>
                        <a:t>清洗</a:t>
                      </a:r>
                      <a:r>
                        <a:rPr lang="zh-TW" sz="1200" kern="1200" dirty="0">
                          <a:solidFill>
                            <a:srgbClr val="000000"/>
                          </a:solidFill>
                          <a:latin typeface="Calibri"/>
                          <a:ea typeface="標楷體"/>
                          <a:cs typeface="Times New Roman"/>
                        </a:rPr>
                        <a:t> </a:t>
                      </a:r>
                      <a:endParaRPr lang="zh-TW" sz="1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135" marR="6413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小嫚</a:t>
                      </a:r>
                      <a:endParaRPr lang="en-US" altLang="zh-TW" sz="1200" kern="100" dirty="0" smtClean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慶育</a:t>
                      </a:r>
                      <a:endParaRPr lang="zh-TW" sz="12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4135" marR="6413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乙洋</a:t>
                      </a:r>
                      <a:endParaRPr lang="en-US" altLang="zh-TW" sz="1200" kern="100" dirty="0" smtClean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仲偉</a:t>
                      </a:r>
                      <a:endParaRPr lang="zh-TW" sz="12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4135" marR="6413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647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楊莉萍</a:t>
                      </a:r>
                      <a:endParaRPr lang="zh-TW" sz="12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楊莉萍</a:t>
                      </a:r>
                      <a:endParaRPr lang="zh-TW" sz="12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88897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sz="1200" b="1" kern="1200" dirty="0">
                          <a:solidFill>
                            <a:srgbClr val="000000"/>
                          </a:solidFill>
                          <a:latin typeface="Calibri"/>
                          <a:ea typeface="標楷體"/>
                          <a:cs typeface="Times New Roman"/>
                        </a:rPr>
                        <a:t>上週奉獻</a:t>
                      </a:r>
                      <a:r>
                        <a:rPr lang="en-US" sz="1200" b="1" kern="1200" dirty="0">
                          <a:solidFill>
                            <a:srgbClr val="000000"/>
                          </a:solidFill>
                          <a:latin typeface="Calibri"/>
                          <a:ea typeface="標楷體"/>
                          <a:cs typeface="Times New Roman"/>
                        </a:rPr>
                        <a:t>/</a:t>
                      </a:r>
                      <a:r>
                        <a:rPr lang="zh-TW" sz="1200" b="1" kern="1200" dirty="0">
                          <a:solidFill>
                            <a:srgbClr val="000000"/>
                          </a:solidFill>
                          <a:latin typeface="Calibri"/>
                          <a:ea typeface="標楷體"/>
                          <a:cs typeface="Times New Roman"/>
                        </a:rPr>
                        <a:t>元</a:t>
                      </a:r>
                      <a:endParaRPr lang="zh-TW" sz="1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135" marR="6413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sz="1200" b="1" kern="1200" dirty="0">
                          <a:solidFill>
                            <a:srgbClr val="000000"/>
                          </a:solidFill>
                          <a:latin typeface="Calibri"/>
                          <a:ea typeface="標楷體"/>
                          <a:cs typeface="Times New Roman"/>
                        </a:rPr>
                        <a:t>主日</a:t>
                      </a:r>
                      <a:endParaRPr lang="zh-TW" sz="12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sz="1200" b="1" kern="1200" dirty="0">
                          <a:solidFill>
                            <a:srgbClr val="000000"/>
                          </a:solidFill>
                          <a:latin typeface="Calibri"/>
                          <a:ea typeface="標楷體"/>
                          <a:cs typeface="Times New Roman"/>
                        </a:rPr>
                        <a:t>奉獻</a:t>
                      </a:r>
                      <a:endParaRPr lang="zh-TW" sz="1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135" marR="6413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sz="1200" b="1" kern="1200" dirty="0">
                          <a:solidFill>
                            <a:srgbClr val="000000"/>
                          </a:solidFill>
                          <a:latin typeface="Calibri"/>
                          <a:ea typeface="標楷體"/>
                          <a:cs typeface="Times New Roman"/>
                        </a:rPr>
                        <a:t>記名</a:t>
                      </a:r>
                      <a:endParaRPr lang="zh-TW" sz="12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sz="1200" b="1" kern="1200" dirty="0">
                          <a:solidFill>
                            <a:srgbClr val="000000"/>
                          </a:solidFill>
                          <a:latin typeface="Calibri"/>
                          <a:ea typeface="標楷體"/>
                          <a:cs typeface="Times New Roman"/>
                        </a:rPr>
                        <a:t>奉獻</a:t>
                      </a:r>
                      <a:endParaRPr lang="zh-TW" sz="1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135" marR="6413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sz="1200" b="1" kern="1200">
                          <a:solidFill>
                            <a:srgbClr val="000000"/>
                          </a:solidFill>
                          <a:latin typeface="Calibri"/>
                          <a:ea typeface="標楷體"/>
                          <a:cs typeface="Times New Roman"/>
                        </a:rPr>
                        <a:t>兒童 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sz="1200" b="1" kern="1200">
                          <a:solidFill>
                            <a:srgbClr val="000000"/>
                          </a:solidFill>
                          <a:latin typeface="Calibri"/>
                          <a:ea typeface="標楷體"/>
                          <a:cs typeface="Times New Roman"/>
                        </a:rPr>
                        <a:t>主日學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135" marR="6413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sz="1200" b="1" kern="1200" dirty="0">
                          <a:solidFill>
                            <a:srgbClr val="000000"/>
                          </a:solidFill>
                          <a:latin typeface="Calibri"/>
                          <a:ea typeface="標楷體"/>
                          <a:cs typeface="Times New Roman"/>
                        </a:rPr>
                        <a:t>指定 </a:t>
                      </a:r>
                      <a:endParaRPr lang="zh-TW" sz="12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sz="1200" b="1" kern="1200" dirty="0">
                          <a:solidFill>
                            <a:srgbClr val="000000"/>
                          </a:solidFill>
                          <a:latin typeface="Calibri"/>
                          <a:ea typeface="標楷體"/>
                          <a:cs typeface="Times New Roman"/>
                        </a:rPr>
                        <a:t>代轉</a:t>
                      </a:r>
                      <a:endParaRPr lang="zh-TW" sz="1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135" marR="6413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zh-TW" sz="1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135" marR="6413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7775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15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57,470</a:t>
                      </a:r>
                      <a:endParaRPr lang="zh-TW" sz="12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4135" marR="6413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15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5,470</a:t>
                      </a:r>
                      <a:endParaRPr lang="zh-TW" sz="12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4135" marR="6413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15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52,000</a:t>
                      </a:r>
                      <a:endParaRPr lang="zh-TW" sz="12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4135" marR="6413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15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4135" marR="6413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zh-TW" sz="12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4135" marR="6413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zh-TW" sz="12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4135" marR="6413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88897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sz="1200" b="1" kern="1200" dirty="0">
                          <a:solidFill>
                            <a:srgbClr val="000000"/>
                          </a:solidFill>
                          <a:latin typeface="Calibri"/>
                          <a:ea typeface="標楷體"/>
                          <a:cs typeface="Times New Roman"/>
                        </a:rPr>
                        <a:t>上週主日 </a:t>
                      </a:r>
                      <a:endParaRPr lang="zh-TW" sz="12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sz="1200" b="1" kern="1200" dirty="0">
                          <a:solidFill>
                            <a:srgbClr val="000000"/>
                          </a:solidFill>
                          <a:latin typeface="Calibri"/>
                          <a:ea typeface="標楷體"/>
                          <a:cs typeface="Times New Roman"/>
                        </a:rPr>
                        <a:t>出席</a:t>
                      </a:r>
                      <a:r>
                        <a:rPr lang="en-US" sz="1200" b="1" kern="1200" dirty="0">
                          <a:solidFill>
                            <a:srgbClr val="000000"/>
                          </a:solidFill>
                          <a:latin typeface="Calibri"/>
                          <a:ea typeface="標楷體"/>
                          <a:cs typeface="Times New Roman"/>
                        </a:rPr>
                        <a:t>/</a:t>
                      </a:r>
                      <a:r>
                        <a:rPr lang="zh-TW" sz="1200" b="1" kern="1200" dirty="0">
                          <a:solidFill>
                            <a:srgbClr val="000000"/>
                          </a:solidFill>
                          <a:latin typeface="Calibri"/>
                          <a:ea typeface="標楷體"/>
                          <a:cs typeface="Times New Roman"/>
                        </a:rPr>
                        <a:t>人</a:t>
                      </a:r>
                      <a:endParaRPr lang="zh-TW" sz="1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135" marR="6413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sz="1200" b="1" kern="1200">
                          <a:solidFill>
                            <a:srgbClr val="000000"/>
                          </a:solidFill>
                          <a:latin typeface="Calibri"/>
                          <a:ea typeface="標楷體"/>
                          <a:cs typeface="Times New Roman"/>
                        </a:rPr>
                        <a:t>成人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135" marR="6413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sz="1200" b="1" kern="1200">
                          <a:solidFill>
                            <a:srgbClr val="000000"/>
                          </a:solidFill>
                          <a:latin typeface="Calibri"/>
                          <a:ea typeface="標楷體"/>
                          <a:cs typeface="Times New Roman"/>
                        </a:rPr>
                        <a:t>青年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135" marR="6413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sz="1200" b="1" kern="1200" dirty="0">
                          <a:solidFill>
                            <a:srgbClr val="000000"/>
                          </a:solidFill>
                          <a:latin typeface="Calibri"/>
                          <a:ea typeface="標楷體"/>
                          <a:cs typeface="Times New Roman"/>
                        </a:rPr>
                        <a:t>兒童 </a:t>
                      </a:r>
                      <a:endParaRPr lang="zh-TW" sz="12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sz="1200" b="1" kern="1200" dirty="0">
                          <a:solidFill>
                            <a:srgbClr val="000000"/>
                          </a:solidFill>
                          <a:latin typeface="Calibri"/>
                          <a:ea typeface="標楷體"/>
                          <a:cs typeface="Times New Roman"/>
                        </a:rPr>
                        <a:t>主日學</a:t>
                      </a:r>
                      <a:endParaRPr lang="zh-TW" sz="1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135" marR="6413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sz="1200" kern="100" dirty="0">
                        <a:latin typeface="Calibri"/>
                        <a:cs typeface="Times New Roman"/>
                      </a:endParaRPr>
                    </a:p>
                  </a:txBody>
                  <a:tcPr marL="64135" marR="6413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zh-TW" altLang="zh-TW" sz="1200" kern="100" dirty="0"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64135" marR="6413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54221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15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latin typeface="Calibri"/>
                          <a:ea typeface="新細明體"/>
                          <a:cs typeface="Times New Roman"/>
                        </a:rPr>
                        <a:t>59</a:t>
                      </a:r>
                      <a:endParaRPr lang="zh-TW" sz="1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135" marR="6413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15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latin typeface="Calibri"/>
                          <a:ea typeface="新細明體"/>
                          <a:cs typeface="Times New Roman"/>
                        </a:rPr>
                        <a:t>43</a:t>
                      </a:r>
                      <a:endParaRPr lang="zh-TW" sz="1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135" marR="6413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15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100" smtClean="0">
                          <a:latin typeface="Calibri"/>
                          <a:ea typeface="新細明體"/>
                          <a:cs typeface="Times New Roman"/>
                        </a:rPr>
                        <a:t>16</a:t>
                      </a:r>
                      <a:endParaRPr lang="zh-TW" sz="1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135" marR="6413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15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135" marR="6413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sz="1200" kern="100" dirty="0">
                        <a:latin typeface="Calibri"/>
                        <a:cs typeface="Times New Roman"/>
                      </a:endParaRPr>
                    </a:p>
                  </a:txBody>
                  <a:tcPr marL="64135" marR="6413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sz="12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4135" marR="6413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5397503" y="377776"/>
            <a:ext cx="42862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0" algn="l"/>
              </a:tabLst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講員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李鴻志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牧師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講題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拉開使徒行傳的序幕</a:t>
            </a:r>
          </a:p>
          <a:p>
            <a:pPr lvl="0">
              <a:tabLst>
                <a:tab pos="0" algn="l"/>
              </a:tabLst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經文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使徒行傳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1-11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金句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使徒行傳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zh-TW" altLang="en-US" b="1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85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85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71460</TotalTime>
  <Words>709</Words>
  <Application>Microsoft Office PowerPoint</Application>
  <PresentationFormat>自訂</PresentationFormat>
  <Paragraphs>164</Paragraphs>
  <Slides>2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預設簡報設計</vt:lpstr>
      <vt:lpstr>投影片 1</vt:lpstr>
      <vt:lpstr>投影片 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Jessica</dc:creator>
  <cp:lastModifiedBy>東山街浸信會</cp:lastModifiedBy>
  <cp:revision>6583</cp:revision>
  <dcterms:created xsi:type="dcterms:W3CDTF">2008-12-22T07:28:02Z</dcterms:created>
  <dcterms:modified xsi:type="dcterms:W3CDTF">2021-02-17T04:19:09Z</dcterms:modified>
</cp:coreProperties>
</file>