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05" r:id="rId5"/>
    <p:sldId id="306" r:id="rId6"/>
    <p:sldId id="296" r:id="rId7"/>
    <p:sldId id="310" r:id="rId8"/>
    <p:sldId id="317" r:id="rId9"/>
    <p:sldId id="336" r:id="rId10"/>
    <p:sldId id="318" r:id="rId11"/>
    <p:sldId id="319" r:id="rId12"/>
    <p:sldId id="320" r:id="rId13"/>
    <p:sldId id="331" r:id="rId14"/>
    <p:sldId id="322" r:id="rId15"/>
    <p:sldId id="324" r:id="rId16"/>
    <p:sldId id="325" r:id="rId17"/>
    <p:sldId id="323" r:id="rId18"/>
    <p:sldId id="326" r:id="rId19"/>
    <p:sldId id="327" r:id="rId20"/>
    <p:sldId id="328" r:id="rId21"/>
    <p:sldId id="329" r:id="rId22"/>
    <p:sldId id="330" r:id="rId23"/>
    <p:sldId id="333" r:id="rId24"/>
    <p:sldId id="334" r:id="rId25"/>
    <p:sldId id="332" r:id="rId26"/>
    <p:sldId id="335" r:id="rId27"/>
    <p:sldId id="338" r:id="rId28"/>
    <p:sldId id="337" r:id="rId29"/>
    <p:sldId id="316" r:id="rId3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879" autoAdjust="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xmlns="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7C6066CC-FAFE-48A8-91EC-6BB56874C445}" type="datetime1">
              <a:rPr lang="zh-TW" altLang="en-US" smtClean="0"/>
              <a:pPr rtl="0"/>
              <a:t>2023/3/19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xmlns="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17369B77-94AB-0344-9EBF-9DB9EE8D3ABC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49C45614-5753-45F0-95B2-47811770A123}" type="datetime1">
              <a:rPr lang="zh-TW" altLang="en-US" smtClean="0"/>
              <a:pPr rtl="0"/>
              <a:t>2023/3/19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0775476F-A808-1F46-A368-07984F6DA22E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87468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92001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059333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61674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503470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51517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472541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4023372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186685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127136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19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77981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766417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20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671752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21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4098291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22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603654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23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894294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25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174869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pPr rtl="0"/>
              <a:t>26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14047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pPr rtl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27023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83713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71536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01141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408280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753498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pPr rtl="0"/>
              <a:t>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52205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文字、植物的圖片&#10;&#10;自動產生的描述">
            <a:extLst>
              <a:ext uri="{FF2B5EF4-FFF2-40B4-BE49-F238E27FC236}">
                <a16:creationId xmlns:a16="http://schemas.microsoft.com/office/drawing/2014/main" xmlns="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橢圓​​ 6">
            <a:extLst>
              <a:ext uri="{FF2B5EF4-FFF2-40B4-BE49-F238E27FC236}">
                <a16:creationId xmlns:a16="http://schemas.microsoft.com/office/drawing/2014/main" xmlns="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xmlns="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 descr="包含文字的圖片&#10;&#10;自動產生的描述">
            <a:extLst>
              <a:ext uri="{FF2B5EF4-FFF2-40B4-BE49-F238E27FC236}">
                <a16:creationId xmlns:a16="http://schemas.microsoft.com/office/drawing/2014/main" xmlns="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橢圓​​ 16">
            <a:extLst>
              <a:ext uri="{FF2B5EF4-FFF2-40B4-BE49-F238E27FC236}">
                <a16:creationId xmlns:a16="http://schemas.microsoft.com/office/drawing/2014/main" xmlns="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張包含陶瓷器皿、瓷器的圖片&#10;&#10;自動產生的描述">
            <a:extLst>
              <a:ext uri="{FF2B5EF4-FFF2-40B4-BE49-F238E27FC236}">
                <a16:creationId xmlns:a16="http://schemas.microsoft.com/office/drawing/2014/main" xmlns="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TW"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TW" sz="2400"/>
            </a:lvl1pPr>
            <a:lvl2pPr marL="457200" indent="0" algn="ctr">
              <a:buNone/>
              <a:defRPr lang="zh-TW" sz="2000"/>
            </a:lvl2pPr>
            <a:lvl3pPr marL="914400" indent="0" algn="ctr">
              <a:buNone/>
              <a:defRPr lang="zh-TW" sz="1800"/>
            </a:lvl3pPr>
            <a:lvl4pPr marL="1371600" indent="0" algn="ctr">
              <a:buNone/>
              <a:defRPr lang="zh-TW" sz="1600"/>
            </a:lvl4pPr>
            <a:lvl5pPr marL="1828800" indent="0" algn="ctr">
              <a:buNone/>
              <a:defRPr lang="zh-TW" sz="1600"/>
            </a:lvl5pPr>
            <a:lvl6pPr marL="2286000" indent="0" algn="ctr">
              <a:buNone/>
              <a:defRPr lang="zh-TW" sz="1600"/>
            </a:lvl6pPr>
            <a:lvl7pPr marL="2743200" indent="0" algn="ctr">
              <a:buNone/>
              <a:defRPr lang="zh-TW" sz="1600"/>
            </a:lvl7pPr>
            <a:lvl8pPr marL="3200400" indent="0" algn="ctr">
              <a:buNone/>
              <a:defRPr lang="zh-TW" sz="1600"/>
            </a:lvl8pPr>
            <a:lvl9pPr marL="3657600" indent="0" algn="ctr">
              <a:buNone/>
              <a:defRPr lang="zh-TW"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9" name="圖片 8" descr="包含布料的圖片&#10;&#10;自動產生的描述">
            <a:extLst>
              <a:ext uri="{FF2B5EF4-FFF2-40B4-BE49-F238E27FC236}">
                <a16:creationId xmlns:a16="http://schemas.microsoft.com/office/drawing/2014/main" xmlns="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包含花、植物的圖片&#10;&#10;自動產生的描述">
            <a:extLst>
              <a:ext uri="{FF2B5EF4-FFF2-40B4-BE49-F238E27FC236}">
                <a16:creationId xmlns:a16="http://schemas.microsoft.com/office/drawing/2014/main" xmlns="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xmlns="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xmlns="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xmlns="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6" name="圖片 35" descr="樹的特寫&#10;&#10;以中可信度自動產生的描述">
            <a:extLst>
              <a:ext uri="{FF2B5EF4-FFF2-40B4-BE49-F238E27FC236}">
                <a16:creationId xmlns:a16="http://schemas.microsoft.com/office/drawing/2014/main" xmlns="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xmlns="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內容預留位置 3">
            <a:extLst>
              <a:ext uri="{FF2B5EF4-FFF2-40B4-BE49-F238E27FC236}">
                <a16:creationId xmlns:a16="http://schemas.microsoft.com/office/drawing/2014/main" xmlns="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31" name="文字版面配置區 4">
            <a:extLst>
              <a:ext uri="{FF2B5EF4-FFF2-40B4-BE49-F238E27FC236}">
                <a16:creationId xmlns:a16="http://schemas.microsoft.com/office/drawing/2014/main" xmlns="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38" name="圖片 37" descr="一群花&#10;&#10;以低可信度自動產生的描述">
            <a:extLst>
              <a:ext uri="{FF2B5EF4-FFF2-40B4-BE49-F238E27FC236}">
                <a16:creationId xmlns:a16="http://schemas.microsoft.com/office/drawing/2014/main" xmlns="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字版面配置區 33">
            <a:extLst>
              <a:ext uri="{FF2B5EF4-FFF2-40B4-BE49-F238E27FC236}">
                <a16:creationId xmlns:a16="http://schemas.microsoft.com/office/drawing/2014/main" xmlns="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xmlns="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xmlns="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xmlns="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包含布料的圖片&#10;&#10;自動產生的描述">
            <a:extLst>
              <a:ext uri="{FF2B5EF4-FFF2-40B4-BE49-F238E27FC236}">
                <a16:creationId xmlns:a16="http://schemas.microsoft.com/office/drawing/2014/main" xmlns="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花、植物的圖片&#10;&#10;自動產生的描述">
            <a:extLst>
              <a:ext uri="{FF2B5EF4-FFF2-40B4-BE49-F238E27FC236}">
                <a16:creationId xmlns:a16="http://schemas.microsoft.com/office/drawing/2014/main" xmlns="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圖片 9" descr="花的特寫&#10;&#10;以低可信度自動產生的描述">
            <a:extLst>
              <a:ext uri="{FF2B5EF4-FFF2-40B4-BE49-F238E27FC236}">
                <a16:creationId xmlns:a16="http://schemas.microsoft.com/office/drawing/2014/main" xmlns="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圖片 11" descr="花的特寫&#10;&#10;以低可信度自動產生的描述">
            <a:extLst>
              <a:ext uri="{FF2B5EF4-FFF2-40B4-BE49-F238E27FC236}">
                <a16:creationId xmlns:a16="http://schemas.microsoft.com/office/drawing/2014/main" xmlns="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xmlns="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TW" sz="2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xmlns="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xmlns="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7" name="圖片 6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xmlns="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包含布料的圖片&#10;&#10;自動產生的描述">
            <a:extLst>
              <a:ext uri="{FF2B5EF4-FFF2-40B4-BE49-F238E27FC236}">
                <a16:creationId xmlns:a16="http://schemas.microsoft.com/office/drawing/2014/main" xmlns="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群花&#10;&#10;以低可信度自動產生的描述">
            <a:extLst>
              <a:ext uri="{FF2B5EF4-FFF2-40B4-BE49-F238E27FC236}">
                <a16:creationId xmlns:a16="http://schemas.microsoft.com/office/drawing/2014/main" xmlns="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TW" sz="2400"/>
            </a:lvl1pPr>
            <a:lvl2pPr marL="228600">
              <a:buClr>
                <a:srgbClr val="73292A"/>
              </a:buClr>
              <a:defRPr lang="zh-TW" sz="2000"/>
            </a:lvl2pPr>
            <a:lvl3pPr marL="685800">
              <a:buClr>
                <a:srgbClr val="73292A"/>
              </a:buClr>
              <a:defRPr lang="zh-TW" sz="1800"/>
            </a:lvl3pPr>
            <a:lvl4pPr marL="1143000">
              <a:buClr>
                <a:srgbClr val="73292A"/>
              </a:buClr>
              <a:defRPr lang="zh-TW" sz="1600"/>
            </a:lvl4pPr>
            <a:lvl5pPr marL="1600200">
              <a:buClr>
                <a:srgbClr val="73292A"/>
              </a:buCl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6" name="圖片 5" descr="包含花、植物的圖片&#10;&#10;自動產生的描述">
            <a:extLst>
              <a:ext uri="{FF2B5EF4-FFF2-40B4-BE49-F238E27FC236}">
                <a16:creationId xmlns:a16="http://schemas.microsoft.com/office/drawing/2014/main" xmlns="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字版面配置區 33">
            <a:extLst>
              <a:ext uri="{FF2B5EF4-FFF2-40B4-BE49-F238E27FC236}">
                <a16:creationId xmlns:a16="http://schemas.microsoft.com/office/drawing/2014/main" xmlns="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TW" sz="18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xmlns="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xmlns="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植物特寫&#10;&#10;以低可信度自動產生的描述">
            <a:extLst>
              <a:ext uri="{FF2B5EF4-FFF2-40B4-BE49-F238E27FC236}">
                <a16:creationId xmlns:a16="http://schemas.microsoft.com/office/drawing/2014/main" xmlns="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圖片 8" descr="包含床單、布料的圖片&#10;&#10;自動產生的描述">
            <a:extLst>
              <a:ext uri="{FF2B5EF4-FFF2-40B4-BE49-F238E27FC236}">
                <a16:creationId xmlns:a16="http://schemas.microsoft.com/office/drawing/2014/main" xmlns="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 Light" panose="020B0302020104020203" pitchFamily="34" charset="-79"/>
              <a:ea typeface="Microsoft JhengHei UI Light"/>
              <a:cs typeface="Gill Sans Light" panose="020B0302020104020203" pitchFamily="34" charset="-79"/>
            </a:endParaRPr>
          </a:p>
        </p:txBody>
      </p:sp>
      <p:pic>
        <p:nvPicPr>
          <p:cNvPr id="15" name="圖片 14" descr="一張包含陶瓷器皿、瓷器的圖片&#10;&#10;自動產生的描述">
            <a:extLst>
              <a:ext uri="{FF2B5EF4-FFF2-40B4-BE49-F238E27FC236}">
                <a16:creationId xmlns:a16="http://schemas.microsoft.com/office/drawing/2014/main" xmlns="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圖片 16" descr="包含文字的圖片&#10;&#10;自動產生的描述">
            <a:extLst>
              <a:ext uri="{FF2B5EF4-FFF2-40B4-BE49-F238E27FC236}">
                <a16:creationId xmlns:a16="http://schemas.microsoft.com/office/drawing/2014/main" xmlns="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與內容 (綠色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布料的圖片&#10;&#10;自動產生的描述">
            <a:extLst>
              <a:ext uri="{FF2B5EF4-FFF2-40B4-BE49-F238E27FC236}">
                <a16:creationId xmlns:a16="http://schemas.microsoft.com/office/drawing/2014/main" xmlns="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6" name="圖片 15" descr="包含花、植物的圖片&#10;&#10;自動產生的描述">
            <a:extLst>
              <a:ext uri="{FF2B5EF4-FFF2-40B4-BE49-F238E27FC236}">
                <a16:creationId xmlns:a16="http://schemas.microsoft.com/office/drawing/2014/main" xmlns="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圖片 18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7" name="文字版面配置區 24">
            <a:extLst>
              <a:ext uri="{FF2B5EF4-FFF2-40B4-BE49-F238E27FC236}">
                <a16:creationId xmlns:a16="http://schemas.microsoft.com/office/drawing/2014/main" xmlns="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”</a:t>
            </a:r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xmlns="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6" name="圖片版面配置區 17">
            <a:extLst>
              <a:ext uri="{FF2B5EF4-FFF2-40B4-BE49-F238E27FC236}">
                <a16:creationId xmlns:a16="http://schemas.microsoft.com/office/drawing/2014/main" xmlns="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5" name="文字版面配置區 19">
            <a:extLst>
              <a:ext uri="{FF2B5EF4-FFF2-40B4-BE49-F238E27FC236}">
                <a16:creationId xmlns:a16="http://schemas.microsoft.com/office/drawing/2014/main" xmlns="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4" name="文字版面配置區 19">
            <a:extLst>
              <a:ext uri="{FF2B5EF4-FFF2-40B4-BE49-F238E27FC236}">
                <a16:creationId xmlns:a16="http://schemas.microsoft.com/office/drawing/2014/main" xmlns="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圖片版面配置區 17">
            <a:extLst>
              <a:ext uri="{FF2B5EF4-FFF2-40B4-BE49-F238E27FC236}">
                <a16:creationId xmlns:a16="http://schemas.microsoft.com/office/drawing/2014/main" xmlns="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文字版面配置區 19">
            <a:extLst>
              <a:ext uri="{FF2B5EF4-FFF2-40B4-BE49-F238E27FC236}">
                <a16:creationId xmlns:a16="http://schemas.microsoft.com/office/drawing/2014/main" xmlns="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9">
            <a:extLst>
              <a:ext uri="{FF2B5EF4-FFF2-40B4-BE49-F238E27FC236}">
                <a16:creationId xmlns:a16="http://schemas.microsoft.com/office/drawing/2014/main" xmlns="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4" name="圖片版面配置區 17">
            <a:extLst>
              <a:ext uri="{FF2B5EF4-FFF2-40B4-BE49-F238E27FC236}">
                <a16:creationId xmlns:a16="http://schemas.microsoft.com/office/drawing/2014/main" xmlns="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7" name="文字版面配置區 19">
            <a:extLst>
              <a:ext uri="{FF2B5EF4-FFF2-40B4-BE49-F238E27FC236}">
                <a16:creationId xmlns:a16="http://schemas.microsoft.com/office/drawing/2014/main" xmlns="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19">
            <a:extLst>
              <a:ext uri="{FF2B5EF4-FFF2-40B4-BE49-F238E27FC236}">
                <a16:creationId xmlns:a16="http://schemas.microsoft.com/office/drawing/2014/main" xmlns="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7" name="圖片版面配置區 17">
            <a:extLst>
              <a:ext uri="{FF2B5EF4-FFF2-40B4-BE49-F238E27FC236}">
                <a16:creationId xmlns:a16="http://schemas.microsoft.com/office/drawing/2014/main" xmlns="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2" name="文字版面配置區 19">
            <a:extLst>
              <a:ext uri="{FF2B5EF4-FFF2-40B4-BE49-F238E27FC236}">
                <a16:creationId xmlns:a16="http://schemas.microsoft.com/office/drawing/2014/main" xmlns="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1" name="文字版面配置區 19">
            <a:extLst>
              <a:ext uri="{FF2B5EF4-FFF2-40B4-BE49-F238E27FC236}">
                <a16:creationId xmlns:a16="http://schemas.microsoft.com/office/drawing/2014/main" xmlns="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TW" smtClean="0"/>
              <a:pPr rtl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TW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1231641"/>
            <a:ext cx="6693408" cy="2517399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饒恕與和好</a:t>
            </a:r>
            <a:endParaRPr 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DDFFA32-943A-234A-9986-29D2542336F4}"/>
              </a:ext>
            </a:extLst>
          </p:cNvPr>
          <p:cNvSpPr txBox="1"/>
          <p:nvPr/>
        </p:nvSpPr>
        <p:spPr>
          <a:xfrm>
            <a:off x="4767943" y="4421761"/>
            <a:ext cx="247261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楊良楚牧師</a:t>
            </a:r>
            <a:br>
              <a:rPr lang="zh-TW" altLang="en-US" sz="1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東山街浸信會</a:t>
            </a:r>
            <a:endParaRPr lang="en-US" altLang="zh-TW" sz="1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fld id="{22203A74-C654-4CBF-A468-56E8DD1FFD4D}" type="datetime1">
              <a:rPr lang="zh-TW" altLang="en-US" sz="1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pPr algn="ctr" eaLnBrk="1" fontAlgn="auto" hangingPunct="1">
                <a:spcBef>
                  <a:spcPts val="580"/>
                </a:spcBef>
                <a:spcAft>
                  <a:spcPts val="0"/>
                </a:spcAft>
                <a:buFont typeface="Wingdings 2"/>
                <a:buNone/>
                <a:defRPr/>
              </a:pPr>
              <a:t>2023/3/19</a:t>
            </a:fld>
            <a:endParaRPr lang="en-US" altLang="zh-TW" sz="1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295331"/>
            <a:ext cx="7744968" cy="3053909"/>
          </a:xfrm>
        </p:spPr>
        <p:txBody>
          <a:bodyPr rtlCol="0">
            <a:normAutofit fontScale="92500" lnSpcReduction="10000"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約瑟的省思</a:t>
            </a:r>
            <a:endParaRPr lang="en-US" altLang="zh-TW" sz="3600" dirty="0"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altLang="zh-TW" sz="3600" dirty="0">
                <a:solidFill>
                  <a:schemeClr val="accent3"/>
                </a:solidFill>
                <a:cs typeface="Calibri"/>
              </a:rPr>
              <a:t>1.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知道</a:t>
            </a: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時間</a:t>
            </a:r>
            <a:r>
              <a:rPr lang="en-US" altLang="zh-TW" sz="3600" dirty="0">
                <a:solidFill>
                  <a:schemeClr val="accent3"/>
                </a:solidFill>
                <a:cs typeface="Calibri"/>
              </a:rPr>
              <a:t>: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上帝的計畫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altLang="zh-TW" sz="3600" dirty="0">
                <a:cs typeface="Calibri"/>
              </a:rPr>
              <a:t>2.</a:t>
            </a:r>
            <a:r>
              <a:rPr lang="zh-TW" altLang="en-US" sz="3600" dirty="0">
                <a:cs typeface="Calibri"/>
              </a:rPr>
              <a:t>不知道</a:t>
            </a: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家人</a:t>
            </a:r>
            <a:r>
              <a:rPr lang="en-US" altLang="zh-TW" sz="3600" dirty="0">
                <a:cs typeface="Calibri"/>
              </a:rPr>
              <a:t>:</a:t>
            </a:r>
            <a:r>
              <a:rPr lang="zh-TW" altLang="en-US" sz="3600" dirty="0">
                <a:cs typeface="Calibri"/>
              </a:rPr>
              <a:t>是否安好？會來埃及嗎？</a:t>
            </a:r>
            <a:endParaRPr lang="en-US" altLang="zh-TW" sz="3600" dirty="0"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  </a:t>
            </a:r>
            <a:r>
              <a:rPr lang="en-US" altLang="zh-TW" sz="3600" dirty="0">
                <a:solidFill>
                  <a:schemeClr val="accent3"/>
                </a:solidFill>
                <a:cs typeface="Calibri"/>
              </a:rPr>
              <a:t>(1)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藉機報復哥哥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  </a:t>
            </a:r>
            <a:r>
              <a:rPr lang="en-US" altLang="zh-TW" sz="3600" dirty="0">
                <a:cs typeface="Calibri"/>
              </a:rPr>
              <a:t>(2)</a:t>
            </a:r>
            <a:r>
              <a:rPr lang="zh-TW" altLang="en-US" sz="3600" dirty="0">
                <a:cs typeface="Calibri"/>
              </a:rPr>
              <a:t>承認兄弟關係接納他們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79902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 fontScale="92500" lnSpcReduction="10000"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約瑟的策略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雅各差遣</a:t>
            </a:r>
            <a:r>
              <a:rPr lang="en-US" altLang="zh-TW" sz="3600" dirty="0">
                <a:solidFill>
                  <a:schemeClr val="accent3"/>
                </a:solidFill>
                <a:cs typeface="Calibri"/>
              </a:rPr>
              <a:t>10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個兒子帶著銀錢去埃及買糧，他們以為這樣可以解決難題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他們遇見了約瑟，卻沒有相認</a:t>
            </a:r>
            <a:endParaRPr lang="en-US" altLang="zh-TW" sz="3600" dirty="0"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約瑟指控他們是</a:t>
            </a: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奸細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，將他們下到監裡</a:t>
            </a: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92380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32653"/>
            <a:ext cx="7744968" cy="3016587"/>
          </a:xfrm>
        </p:spPr>
        <p:txBody>
          <a:bodyPr rtlCol="0">
            <a:normAutofit lnSpcReduction="10000"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約瑟的策略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algn="l"/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三天後將</a:t>
            </a:r>
            <a:r>
              <a:rPr lang="en-US" altLang="zh-TW" sz="3600" dirty="0">
                <a:solidFill>
                  <a:schemeClr val="accent3"/>
                </a:solidFill>
                <a:cs typeface="Calibri"/>
              </a:rPr>
              <a:t>10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個</a:t>
            </a:r>
            <a:r>
              <a:rPr lang="zh-TW" altLang="en-US" sz="3600" dirty="0">
                <a:cs typeface="Calibri"/>
              </a:rPr>
              <a:t>哥哥釋放，也用銀錢來買食物，並留下西緬當做人質，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要他們將小弟</a:t>
            </a: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便雅憫帶來交換</a:t>
            </a:r>
            <a:endParaRPr lang="en-US" altLang="zh-TW" sz="3600" dirty="0">
              <a:solidFill>
                <a:srgbClr val="FF0000"/>
              </a:solidFill>
              <a:cs typeface="Calibri"/>
            </a:endParaRPr>
          </a:p>
          <a:p>
            <a:pPr algn="l"/>
            <a:r>
              <a:rPr lang="zh-TW" altLang="en-US" sz="3600" dirty="0">
                <a:cs typeface="Calibri"/>
              </a:rPr>
              <a:t>約瑟又把他們的銀錢歸還</a:t>
            </a:r>
            <a:endParaRPr lang="en-US" altLang="zh-TW" sz="3600" dirty="0"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4441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332653"/>
            <a:ext cx="7744968" cy="3016587"/>
          </a:xfrm>
        </p:spPr>
        <p:txBody>
          <a:bodyPr rtlCol="0">
            <a:normAutofit lnSpcReduction="10000"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約瑟的策略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是要他哥哥們關三天，是體會被陷害的痛苦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algn="l"/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證明他不是愛這些錢，要哥哥們體會出賣人得銀錢的後果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84192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435290"/>
            <a:ext cx="7744968" cy="291395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約瑟要求哥哥們帶便雅憫來交換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是要解決與父親雅各的關係</a:t>
            </a:r>
            <a:endParaRPr lang="en-US" altLang="zh-TW" sz="3600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承認這</a:t>
            </a:r>
            <a:r>
              <a:rPr lang="en-US" altLang="zh-TW" sz="3600" dirty="0">
                <a:solidFill>
                  <a:schemeClr val="accent3"/>
                </a:solidFill>
                <a:cs typeface="Calibri"/>
              </a:rPr>
              <a:t>10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個哥哥也是雅各的兒子，他不能偏心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93113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由於雅各寵愛妻子</a:t>
            </a: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拉結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，所以只專愛她所生的約瑟及便雅憫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這家庭的關係是由於父母的偏心，導致兄弟失和，父子疏離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04774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當雅各苦苦哀求不能帶走便雅憫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這痛苦的關係仍在僵持</a:t>
            </a:r>
            <a:endParaRPr lang="en-US" altLang="zh-TW" sz="3600" dirty="0"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過了時日他們從埃及帶回的糧食吃完了，他們又需要回到埃及乞求糧食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08197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 fontScale="92500" lnSpcReduction="10000"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此時雅各終於同意帶著禮物及便雅憫下到埃及求糧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這時雅各已經放下心中的堅持，願意看重所有兒子及家人的需要</a:t>
            </a:r>
            <a:endParaRPr lang="en-US" altLang="zh-TW" sz="3600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cs typeface="Calibri"/>
              </a:rPr>
              <a:t>約瑟此時開始調整與哥哥們的關係</a:t>
            </a:r>
            <a:endParaRPr lang="en-US" altLang="zh-TW" sz="3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57531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 fontScale="85000" lnSpcReduction="10000"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約瑟設宴款待哥哥們及便雅憫，他們按長幼次序一一就坐，享受埃及宰相約瑟的款待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隔天他們帶著糧食要回迦南地</a:t>
            </a:r>
            <a:endParaRPr lang="en-US" altLang="zh-TW" sz="3600" dirty="0"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約瑟差人將買糧的銀兩放回他們的皮袋中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又把銀杯故意放在便雅憫的袋中</a:t>
            </a:r>
            <a:endParaRPr lang="en-US" altLang="zh-TW" sz="3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75646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 lnSpcReduction="10000"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約瑟差遣人追上</a:t>
            </a:r>
            <a:r>
              <a:rPr lang="en-US" altLang="zh-TW" sz="3600" dirty="0">
                <a:solidFill>
                  <a:schemeClr val="accent3"/>
                </a:solidFill>
                <a:cs typeface="Calibri"/>
              </a:rPr>
              <a:t>11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個兄弟，並指控他們偷了銀杯，最後在便雅憫袋中搜出，並要定罪他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猶大跳出來為弟弟求情並願意代替他受罪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endParaRPr lang="en-US" alt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19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06632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989045"/>
            <a:ext cx="8695944" cy="1380931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經文</a:t>
            </a:r>
            <a:endParaRPr 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849" y="2369976"/>
            <a:ext cx="8873412" cy="2979264"/>
          </a:xfrm>
        </p:spPr>
        <p:txBody>
          <a:bodyPr rtlCol="0">
            <a:normAutofit lnSpcReduction="10000"/>
          </a:bodyPr>
          <a:lstStyle>
            <a:defPPr>
              <a:defRPr lang="zh-TW"/>
            </a:defPPr>
          </a:lstStyle>
          <a:p>
            <a:pPr algn="l"/>
            <a:r>
              <a:rPr lang="en-US" altLang="zh-TW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約瑟又對他弟兄們說：「請你們近前來。」他們就近前來。他說：「我是你們的兄弟約瑟，就是你們所賣到埃及的。 </a:t>
            </a:r>
            <a:r>
              <a:rPr lang="en-US" altLang="zh-TW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現在，不要因為把我賣到這裡自憂自恨。這是　神差我在你們以先來，為要保全生命。 </a:t>
            </a:r>
            <a:r>
              <a:rPr lang="en-US" altLang="zh-TW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現在這地的饑荒已經二年了，還有五年不能耕種，不能收成。 </a:t>
            </a:r>
            <a:r>
              <a:rPr lang="en-US" altLang="zh-TW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神差我在你們以先來，為要給你們存留餘種在世上，又要大施拯救，保全你們的生命。 </a:t>
            </a:r>
            <a:r>
              <a:rPr lang="en-US" altLang="zh-TW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這樣看來，差我到這裡來的不是你們，乃是神。他又使我如法老的父，作他全家的主，並埃及全地的宰相。                 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（創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45:4-8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altLang="zh-TW" sz="2400" dirty="0">
              <a:solidFill>
                <a:schemeClr val="accent3"/>
              </a:solidFill>
              <a:cs typeface="Calibri"/>
            </a:endParaRPr>
          </a:p>
          <a:p>
            <a:pPr rtl="0"/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73299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4.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和好的未來</a:t>
            </a:r>
            <a:endParaRPr lang="zh-TW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約瑟體會哥哥們已經接納這個小弟，並願意為他贖罪，不會為錢出賣他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兄弟間已經沒有隔閡</a:t>
            </a:r>
            <a:endParaRPr lang="en-US" altLang="zh-TW" sz="3600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他們真是一家人了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20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94477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4.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和好的未來</a:t>
            </a:r>
            <a:endParaRPr lang="zh-TW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 fontScale="92500" lnSpcReduction="10000"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b="1" dirty="0">
                <a:solidFill>
                  <a:srgbClr val="FF0000"/>
                </a:solidFill>
                <a:cs typeface="Calibri"/>
              </a:rPr>
              <a:t>約瑟與哥哥們哭泣相認</a:t>
            </a:r>
            <a:endParaRPr lang="en-US" altLang="zh-TW" sz="3600" b="1" dirty="0">
              <a:solidFill>
                <a:srgbClr val="FF0000"/>
              </a:solidFill>
              <a:cs typeface="Calibri"/>
            </a:endParaRPr>
          </a:p>
          <a:p>
            <a:pPr algn="l"/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哥哥們</a:t>
            </a:r>
            <a:r>
              <a:rPr lang="zh-TW" altLang="en-US" sz="3600" dirty="0">
                <a:cs typeface="Calibri"/>
              </a:rPr>
              <a:t>饒恕父親偏心的對待，雅各接納</a:t>
            </a:r>
            <a:r>
              <a:rPr lang="en-US" altLang="zh-TW" sz="3600" dirty="0">
                <a:cs typeface="Calibri"/>
              </a:rPr>
              <a:t>12</a:t>
            </a:r>
            <a:r>
              <a:rPr lang="zh-TW" altLang="en-US" sz="3600" dirty="0">
                <a:cs typeface="Calibri"/>
              </a:rPr>
              <a:t>個兒子都是他的兒子</a:t>
            </a:r>
            <a:endParaRPr lang="en-US" altLang="zh-TW" sz="3600" dirty="0">
              <a:cs typeface="Calibri"/>
            </a:endParaRPr>
          </a:p>
          <a:p>
            <a:pPr algn="l"/>
            <a:r>
              <a:rPr lang="zh-TW" altLang="en-US" sz="3600" dirty="0">
                <a:cs typeface="Calibri"/>
              </a:rPr>
              <a:t>約瑟饒恕哥哥們出賣他的過去</a:t>
            </a:r>
            <a:endParaRPr lang="en-US" altLang="zh-TW" sz="3600" dirty="0">
              <a:cs typeface="Calibri"/>
            </a:endParaRPr>
          </a:p>
          <a:p>
            <a:pPr algn="l"/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哥哥們願意犧牲饒恕弟弟的無知驕縱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21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33319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4.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和好的未來</a:t>
            </a:r>
            <a:endParaRPr lang="zh-TW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065" y="2435290"/>
            <a:ext cx="8238932" cy="2913950"/>
          </a:xfrm>
        </p:spPr>
        <p:txBody>
          <a:bodyPr rtlCol="0">
            <a:no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200" b="0" i="0" dirty="0">
                <a:solidFill>
                  <a:srgbClr val="FF0000"/>
                </a:solidFill>
                <a:effectLst/>
                <a:latin typeface="+mj-lt"/>
              </a:rPr>
              <a:t>我們既因信稱義，就藉著我們的主耶穌基督得與神相和。 </a:t>
            </a:r>
            <a:r>
              <a:rPr lang="zh-TW" altLang="en-US" sz="3200" i="0" dirty="0">
                <a:solidFill>
                  <a:srgbClr val="FF0000"/>
                </a:solidFill>
                <a:effectLst/>
                <a:latin typeface="+mj-ea"/>
                <a:ea typeface="+mj-ea"/>
              </a:rPr>
              <a:t>（羅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+mj-ea"/>
                <a:ea typeface="+mj-ea"/>
              </a:rPr>
              <a:t>5:1</a:t>
            </a:r>
            <a:r>
              <a:rPr lang="zh-TW" altLang="en-US" sz="3200" i="0" dirty="0">
                <a:solidFill>
                  <a:srgbClr val="FF0000"/>
                </a:solidFill>
                <a:effectLst/>
                <a:latin typeface="+mj-ea"/>
                <a:ea typeface="+mj-ea"/>
              </a:rPr>
              <a:t>）</a:t>
            </a:r>
            <a:endParaRPr lang="en-US" altLang="zh-TW" sz="3200" i="0" dirty="0">
              <a:solidFill>
                <a:srgbClr val="FF0000"/>
              </a:solidFill>
              <a:effectLst/>
              <a:latin typeface="+mj-ea"/>
              <a:ea typeface="+mj-ea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chemeClr val="accent3"/>
                </a:solidFill>
                <a:latin typeface="+mj-ea"/>
                <a:ea typeface="+mj-ea"/>
                <a:cs typeface="Calibri"/>
              </a:rPr>
              <a:t>雅各犯錯多與哥哥以掃和好</a:t>
            </a:r>
            <a:endParaRPr lang="en-US" altLang="zh-TW" sz="3200" dirty="0">
              <a:solidFill>
                <a:schemeClr val="accent3"/>
              </a:solidFill>
              <a:latin typeface="+mj-ea"/>
              <a:ea typeface="+mj-ea"/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200" dirty="0">
                <a:latin typeface="+mj-ea"/>
                <a:ea typeface="+mj-ea"/>
                <a:cs typeface="Calibri"/>
              </a:rPr>
              <a:t>約瑟犯錯少與犯錯多的哥哥和好</a:t>
            </a:r>
            <a:endParaRPr lang="en-US" altLang="zh-TW" sz="3200" dirty="0">
              <a:solidFill>
                <a:schemeClr val="accent3"/>
              </a:solidFill>
              <a:latin typeface="+mj-ea"/>
              <a:ea typeface="+mj-ea"/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22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48756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4.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和好的未來</a:t>
            </a:r>
            <a:endParaRPr lang="zh-TW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575249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誰要主動與人和好呢？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b="1" dirty="0">
                <a:solidFill>
                  <a:srgbClr val="FF0000"/>
                </a:solidFill>
                <a:cs typeface="Calibri"/>
              </a:rPr>
              <a:t>是領受恩典多的人</a:t>
            </a:r>
            <a:endParaRPr lang="en-US" altLang="zh-TW" sz="3600" b="1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雅各領受多，約瑟領受多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23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33749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JhengHei UI Light" panose="020B0302020104020203" pitchFamily="34" charset="0"/>
                <a:ea typeface="Microsoft JhengHei UI Light"/>
                <a:cs typeface="Calibri"/>
              </a:rPr>
              <a:t>4.</a:t>
            </a:r>
            <a:r>
              <a:rPr altLang="en-US" dirty="0">
                <a:latin typeface="Microsoft JhengHei UI Light" panose="020B0302020104020203" pitchFamily="34" charset="0"/>
                <a:cs typeface="Calibri"/>
              </a:rPr>
              <a:t>和好的未來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56522" y="2464904"/>
            <a:ext cx="8865704" cy="2884336"/>
          </a:xfrm>
        </p:spPr>
        <p:txBody>
          <a:bodyPr>
            <a:noAutofit/>
          </a:bodyPr>
          <a:lstStyle/>
          <a:p>
            <a:pPr algn="l"/>
            <a:r>
              <a:rPr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這樣看來，差我到這裡來的不是你們，乃是神。</a:t>
            </a:r>
            <a:r>
              <a:rPr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他又使我如法老的父，作他全家的主，並埃及全地的宰相</a:t>
            </a:r>
            <a:r>
              <a:rPr altLang="en-US" sz="3600" dirty="0">
                <a:solidFill>
                  <a:srgbClr val="000000"/>
                </a:solidFill>
                <a:latin typeface="+mn-ea"/>
                <a:ea typeface="+mn-ea"/>
              </a:rPr>
              <a:t>。（創</a:t>
            </a:r>
            <a:r>
              <a:rPr lang="en-US" altLang="zh-TW" sz="3600" dirty="0">
                <a:solidFill>
                  <a:srgbClr val="000000"/>
                </a:solidFill>
                <a:latin typeface="+mn-ea"/>
                <a:ea typeface="+mn-ea"/>
              </a:rPr>
              <a:t>45:8</a:t>
            </a:r>
            <a:r>
              <a:rPr altLang="en-US" sz="3600" dirty="0">
                <a:solidFill>
                  <a:srgbClr val="000000"/>
                </a:solidFill>
                <a:latin typeface="+mn-ea"/>
                <a:ea typeface="+mn-ea"/>
              </a:rPr>
              <a:t>）</a:t>
            </a:r>
            <a:endParaRPr lang="en-US" altLang="en-US" sz="36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l"/>
            <a:r>
              <a:rPr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約瑟領受恩典多，他選擇饒恕與和好</a:t>
            </a:r>
            <a:endParaRPr lang="zh-TW" altLang="en-US" sz="3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mtClean="0"/>
              <a:pPr rtl="0"/>
              <a:t>24</a:t>
            </a:fld>
            <a:endParaRPr lang="zh-TW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4.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和好的未來</a:t>
            </a:r>
            <a:endParaRPr lang="zh-TW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575249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b="1" dirty="0">
                <a:solidFill>
                  <a:srgbClr val="FF0000"/>
                </a:solidFill>
                <a:cs typeface="Calibri"/>
              </a:rPr>
              <a:t>我們靠基督</a:t>
            </a:r>
            <a:endParaRPr lang="en-US" altLang="zh-TW" sz="3600" b="1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cs typeface="Calibri"/>
              </a:rPr>
              <a:t>可以饒恕，也可以和好</a:t>
            </a:r>
            <a:r>
              <a:rPr lang="en-US" altLang="zh-TW" sz="3600" dirty="0">
                <a:cs typeface="Calibri"/>
              </a:rPr>
              <a:t/>
            </a:r>
            <a:br>
              <a:rPr lang="en-US" altLang="zh-TW" sz="3600" dirty="0">
                <a:cs typeface="Calibri"/>
              </a:rPr>
            </a:br>
            <a:r>
              <a:rPr lang="zh-TW" altLang="en-US" sz="3600" b="1" dirty="0">
                <a:solidFill>
                  <a:srgbClr val="FF0000"/>
                </a:solidFill>
                <a:cs typeface="Calibri"/>
              </a:rPr>
              <a:t>因為神已將饒恕與和好的恩典賞賜給我們</a:t>
            </a:r>
            <a:endParaRPr lang="en-US" altLang="zh-TW" sz="36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25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760408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結論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473" y="2011680"/>
            <a:ext cx="3978799" cy="2980198"/>
          </a:xfrm>
        </p:spPr>
        <p:txBody>
          <a:bodyPr rtlCol="0">
            <a:normAutofit lnSpcReduction="10000"/>
          </a:bodyPr>
          <a:lstStyle>
            <a:defPPr>
              <a:defRPr lang="zh-TW"/>
            </a:defPPr>
          </a:lstStyle>
          <a:p>
            <a:pPr rtl="0"/>
            <a:r>
              <a:rPr lang="zh-TW" altLang="en-US" sz="2800" b="1" dirty="0">
                <a:solidFill>
                  <a:srgbClr val="FF0000"/>
                </a:solidFill>
              </a:rPr>
              <a:t>決志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rtl="0"/>
            <a:r>
              <a:rPr lang="en-US" altLang="zh-TW" sz="2800" b="1" dirty="0">
                <a:solidFill>
                  <a:srgbClr val="FF0000"/>
                </a:solidFill>
              </a:rPr>
              <a:t>1.</a:t>
            </a:r>
            <a:r>
              <a:rPr lang="zh-TW" altLang="en-US" sz="2800" b="1" dirty="0">
                <a:solidFill>
                  <a:srgbClr val="FF0000"/>
                </a:solidFill>
              </a:rPr>
              <a:t>我們要真誠認罪悔改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rtl="0"/>
            <a:r>
              <a:rPr lang="en-US" altLang="zh-TW" sz="2800" b="1" dirty="0">
                <a:solidFill>
                  <a:srgbClr val="FF0000"/>
                </a:solidFill>
              </a:rPr>
              <a:t>2.</a:t>
            </a:r>
            <a:r>
              <a:rPr lang="zh-TW" altLang="en-US" sz="2800" b="1" dirty="0">
                <a:solidFill>
                  <a:srgbClr val="FF0000"/>
                </a:solidFill>
              </a:rPr>
              <a:t>我們要操練饒恕過去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rtl="0"/>
            <a:r>
              <a:rPr lang="en-US" altLang="zh-TW" sz="2800" b="1" dirty="0">
                <a:solidFill>
                  <a:srgbClr val="FF0000"/>
                </a:solidFill>
              </a:rPr>
              <a:t>3.</a:t>
            </a:r>
            <a:r>
              <a:rPr lang="zh-TW" altLang="en-US" sz="2800" b="1" dirty="0">
                <a:solidFill>
                  <a:srgbClr val="FF0000"/>
                </a:solidFill>
              </a:rPr>
              <a:t>我們要和好迎向未來</a:t>
            </a:r>
            <a:endParaRPr lang="zh-T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2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>
                <a:solidFill>
                  <a:schemeClr val="accent3"/>
                </a:solidFill>
                <a:latin typeface="Microsoft JhengHei UI" panose="02020602080505020303" pitchFamily="18" charset="77"/>
                <a:ea typeface="Microsoft JhengHei UI"/>
              </a:rPr>
              <a:t>大綱</a:t>
            </a:r>
            <a:endParaRPr lang="zh-TW" dirty="0">
              <a:solidFill>
                <a:schemeClr val="accent3"/>
              </a:solidFill>
              <a:latin typeface="Microsoft JhengHei UI" panose="02020602080505020303" pitchFamily="18" charset="77"/>
              <a:ea typeface="Microsoft JhengHei UI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A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xmlns="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圖片 1928" descr="花葉符號">
            <a:extLst>
              <a:ext uri="{FF2B5EF4-FFF2-40B4-BE49-F238E27FC236}">
                <a16:creationId xmlns:a16="http://schemas.microsoft.com/office/drawing/2014/main" xmlns="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sz="32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1.</a:t>
            </a:r>
            <a:r>
              <a:rPr lang="zh-TW" altLang="en-US" sz="32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饒恕的意義</a:t>
            </a:r>
            <a:endParaRPr lang="en-US" altLang="zh-TW" sz="32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  <a:p>
            <a:pPr rtl="0"/>
            <a:r>
              <a:rPr lang="en-US" altLang="zh-TW" sz="3200" dirty="0">
                <a:latin typeface="Microsoft JhengHei UI Light" panose="020B0302020104020203" pitchFamily="34" charset="0"/>
                <a:ea typeface="Microsoft JhengHei UI Light"/>
                <a:cs typeface="Calibri"/>
              </a:rPr>
              <a:t>2.</a:t>
            </a:r>
            <a:r>
              <a:rPr lang="zh-TW" altLang="en-US" sz="3200" dirty="0">
                <a:latin typeface="Microsoft JhengHei UI Light" panose="020B0302020104020203" pitchFamily="34" charset="0"/>
                <a:ea typeface="Microsoft JhengHei UI Light"/>
                <a:cs typeface="Calibri"/>
              </a:rPr>
              <a:t>饒恕的過去</a:t>
            </a:r>
            <a:endParaRPr lang="en-US" altLang="zh-TW" sz="3200" dirty="0"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  <a:p>
            <a:r>
              <a:rPr lang="en-US" altLang="zh-TW" sz="32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32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32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  <a:p>
            <a:r>
              <a:rPr lang="en-US" altLang="zh-TW" sz="32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4.</a:t>
            </a:r>
            <a:r>
              <a:rPr lang="zh-TW" altLang="en-US" sz="3200" dirty="0">
                <a:latin typeface="Microsoft JhengHei UI Light" panose="020B0302020104020203" pitchFamily="34" charset="0"/>
                <a:cs typeface="Calibri"/>
              </a:rPr>
              <a:t>和好的未來</a:t>
            </a:r>
            <a:endParaRPr lang="zh-TW" sz="32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1.</a:t>
            </a:r>
            <a:r>
              <a:rPr lang="zh-TW" altLang="en-US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饒恕的意義</a:t>
            </a:r>
            <a:r>
              <a:rPr lang="zh-TW" dirty="0">
                <a:solidFill>
                  <a:schemeClr val="accent3"/>
                </a:solidFill>
              </a:rPr>
              <a:t> </a:t>
            </a:r>
            <a:endParaRPr 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饒恕是個處理過去傷害的歷程</a:t>
            </a: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，我們選擇放下、忘記、塗抹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饒恕是一個不容易的歷程</a:t>
            </a: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52070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en-US" altLang="zh-TW" dirty="0">
                <a:latin typeface="Microsoft JhengHei UI Light" panose="020B0302020104020203" pitchFamily="34" charset="0"/>
                <a:ea typeface="Microsoft JhengHei UI Light"/>
                <a:cs typeface="Calibri"/>
              </a:rPr>
              <a:t>2.</a:t>
            </a: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Calibri"/>
              </a:rPr>
              <a:t>饒恕的必要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不饒恕會是一個長期更大的痛苦經歷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饒恕其實是釋放自己，得到更大的自由與釋放，是將自己帶入神的恩典中</a:t>
            </a: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09509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481943"/>
            <a:ext cx="7744968" cy="2867297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和好是期待未來</a:t>
            </a:r>
            <a:endParaRPr lang="en-US" altLang="zh-TW" sz="3600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能與得罪我們的人同走向未來</a:t>
            </a:r>
            <a:endParaRPr lang="en-US" altLang="zh-TW" sz="3600" dirty="0"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是以愛、互信、體諒走向未來</a:t>
            </a: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17039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47257"/>
            <a:ext cx="7744968" cy="2801983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約瑟從小被父母寵愛，身穿彩衣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是個天之驕子，卻由於過度強調自己的優越，種下殺身之禍</a:t>
            </a: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180585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710" y="2584580"/>
            <a:ext cx="8070980" cy="276466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約瑟被哥哥們出賣，差點遭害，後來被賣到埃及，成為奴僕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cs typeface="Calibri"/>
              </a:rPr>
              <a:t>又被主母栽贓，被下到監裡</a:t>
            </a:r>
            <a:endParaRPr lang="en-US" altLang="zh-TW" sz="3600" dirty="0"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又被人遺忘差點長期關在監裡</a:t>
            </a: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71491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r>
              <a:rPr lang="en-US" altLang="zh-TW" sz="4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Calibri"/>
              </a:rPr>
              <a:t>3.</a:t>
            </a:r>
            <a:r>
              <a:rPr lang="zh-TW" altLang="en-US" sz="4400" dirty="0">
                <a:latin typeface="Microsoft JhengHei UI Light" panose="020B0302020104020203" pitchFamily="34" charset="0"/>
                <a:cs typeface="Calibri"/>
              </a:rPr>
              <a:t>饒恕與和好</a:t>
            </a:r>
            <a:endParaRPr lang="en-US" altLang="zh-TW" sz="4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584580"/>
            <a:ext cx="7744968" cy="276466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accent3"/>
                </a:solidFill>
                <a:cs typeface="Calibri"/>
              </a:rPr>
              <a:t>後因為法老解夢而被升為宰相</a:t>
            </a:r>
            <a:endParaRPr lang="en-US" altLang="zh-TW" sz="3600" dirty="0">
              <a:solidFill>
                <a:schemeClr val="accent3"/>
              </a:solidFill>
              <a:cs typeface="Calibri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cs typeface="Calibri"/>
              </a:rPr>
              <a:t>智慧治理埃及</a:t>
            </a:r>
            <a:r>
              <a:rPr lang="zh-TW" altLang="en-US" sz="3600" dirty="0">
                <a:cs typeface="Calibri"/>
              </a:rPr>
              <a:t>，在七個豐年存糧，以致在乾旱飢荒中拯救了埃及，其他的地方卻飽受飢荒之苦</a:t>
            </a:r>
            <a:endParaRPr lang="zh-TW" sz="3600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424192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JhengHei UI"/>
        <a:ea typeface="Microsoft JhengHei UI"/>
        <a:cs typeface=""/>
      </a:majorFont>
      <a:minorFont>
        <a:latin typeface="Microsoft JhengHei UI Light"/>
        <a:ea typeface="Microsoft Jheng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8770874_TF56410444_Win32" id="{E944D832-0247-4ADA-9978-8DBE0A833A65}" vid="{8F646D7C-2508-47BE-B549-B6BBFB2A27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{72ADDC53-5014-4EEB-AC96-2B8F62D5F2A6}tf56410444_win32</Template>
  <TotalTime>503</TotalTime>
  <Words>1021</Words>
  <Application>Microsoft Office PowerPoint</Application>
  <PresentationFormat>自訂</PresentationFormat>
  <Paragraphs>172</Paragraphs>
  <Slides>26</Slides>
  <Notes>25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饒恕與和好</vt:lpstr>
      <vt:lpstr>經文</vt:lpstr>
      <vt:lpstr>大綱</vt:lpstr>
      <vt:lpstr>1.饒恕的意義 </vt:lpstr>
      <vt:lpstr>2.饒恕的必要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3.饒恕與和好</vt:lpstr>
      <vt:lpstr>4.和好的未來</vt:lpstr>
      <vt:lpstr>4.和好的未來</vt:lpstr>
      <vt:lpstr>4.和好的未來</vt:lpstr>
      <vt:lpstr>4.和好的未來</vt:lpstr>
      <vt:lpstr>4.和好的未來</vt:lpstr>
      <vt:lpstr>4.和好的未來</vt:lpstr>
      <vt:lpstr>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饒恕過去</dc:title>
  <dc:creator>TZ Chao</dc:creator>
  <cp:lastModifiedBy>Daniel</cp:lastModifiedBy>
  <cp:revision>30</cp:revision>
  <dcterms:created xsi:type="dcterms:W3CDTF">2023-03-09T05:28:36Z</dcterms:created>
  <dcterms:modified xsi:type="dcterms:W3CDTF">2023-03-19T11:37:00Z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