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10080625" cy="7380288"/>
  <p:notesSz cx="6888163" cy="100203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325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56">
          <p15:clr>
            <a:srgbClr val="A4A3A4"/>
          </p15:clr>
        </p15:guide>
        <p15:guide id="2" pos="217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33CC"/>
    <a:srgbClr val="4D4D4D"/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 horzBarState="maximized">
    <p:restoredLeft sz="19342" autoAdjust="0"/>
    <p:restoredTop sz="96405" autoAdjust="0"/>
  </p:normalViewPr>
  <p:slideViewPr>
    <p:cSldViewPr>
      <p:cViewPr>
        <p:scale>
          <a:sx n="100" d="100"/>
          <a:sy n="100" d="100"/>
        </p:scale>
        <p:origin x="-858" y="-120"/>
      </p:cViewPr>
      <p:guideLst>
        <p:guide orient="horz" pos="2325"/>
        <p:guide pos="317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658" y="-96"/>
      </p:cViewPr>
      <p:guideLst>
        <p:guide orient="horz" pos="3156"/>
        <p:guide pos="217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 eaLnBrk="0" hangingPunct="0">
              <a:defRPr sz="13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 eaLnBrk="0" hangingPunct="0">
              <a:defRPr sz="1300"/>
            </a:lvl1pPr>
          </a:lstStyle>
          <a:p>
            <a:pPr>
              <a:defRPr/>
            </a:pPr>
            <a:fld id="{8B8D5F8A-F347-4CDE-A52F-9154E8950F5F}" type="datetimeFigureOut">
              <a:rPr lang="zh-TW" altLang="en-US"/>
              <a:pPr>
                <a:defRPr/>
              </a:pPr>
              <a:t>2024/4/23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 eaLnBrk="0" hangingPunct="0">
              <a:defRPr sz="13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 eaLnBrk="0" hangingPunct="0">
              <a:defRPr sz="1300"/>
            </a:lvl1pPr>
          </a:lstStyle>
          <a:p>
            <a:pPr>
              <a:defRPr/>
            </a:pPr>
            <a:fld id="{ABFFF7D0-C663-4E95-898C-B4C2CCCD4EF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3657278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 eaLnBrk="1" hangingPunct="1">
              <a:defRPr sz="13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 eaLnBrk="1" hangingPunct="1">
              <a:defRPr sz="13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05445169-2639-4D3A-A739-03B8EEA14EE0}" type="datetimeFigureOut">
              <a:rPr lang="zh-TW" altLang="en-US"/>
              <a:pPr>
                <a:defRPr/>
              </a:pPr>
              <a:t>2024/4/23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877888" y="750888"/>
            <a:ext cx="5132387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 eaLnBrk="1" hangingPunct="1">
              <a:defRPr sz="13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ea typeface="新細明體" charset="-120"/>
              </a:defRPr>
            </a:lvl1pPr>
          </a:lstStyle>
          <a:p>
            <a:pPr>
              <a:defRPr/>
            </a:pPr>
            <a:fld id="{CD13CABA-2A70-458A-9BC8-310B0A577FC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9231524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/>
          </a:p>
        </p:txBody>
      </p:sp>
      <p:sp>
        <p:nvSpPr>
          <p:cNvPr id="16387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724D2CE-3E13-4D14-A78C-9D20440CA267}" type="slidenum">
              <a:rPr lang="zh-TW" altLang="en-US" smtClean="0"/>
              <a:pPr/>
              <a:t>1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8435" name="投影片編號版面配置區 3"/>
          <p:cNvSpPr txBox="1">
            <a:spLocks noGrp="1"/>
          </p:cNvSpPr>
          <p:nvPr/>
        </p:nvSpPr>
        <p:spPr bwMode="auto">
          <a:xfrm>
            <a:off x="3901698" y="9517546"/>
            <a:ext cx="2984871" cy="501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16" tIns="48308" rIns="96616" bIns="48308" anchor="b"/>
          <a:lstStyle/>
          <a:p>
            <a:pPr algn="r"/>
            <a:fld id="{FA2FEB45-E2D6-42E7-9DB5-60DAAFE5E82B}" type="slidenum">
              <a:rPr lang="zh-TW" altLang="en-US" sz="1300"/>
              <a:pPr algn="r"/>
              <a:t>2</a:t>
            </a:fld>
            <a:endParaRPr lang="en-US" altLang="zh-TW" sz="13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650" y="2292350"/>
            <a:ext cx="8569325" cy="1582738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12888" y="4181475"/>
            <a:ext cx="7056437" cy="188753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65B8D3-2ED9-43CC-9573-B6CCE58E17D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FEB413-7AE3-4929-9CF6-1FB316D7BCC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310438" y="295275"/>
            <a:ext cx="2266950" cy="6327775"/>
          </a:xfrm>
          <a:prstGeom prst="rect">
            <a:avLst/>
          </a:prstGeo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04825" y="295275"/>
            <a:ext cx="6653213" cy="632777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C323BD-4C91-4FC2-AEFA-46E64E67A65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F0C8EA-3ED6-4B42-9318-7021B736169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96925" y="4741863"/>
            <a:ext cx="8567738" cy="146685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96925" y="3127375"/>
            <a:ext cx="8567738" cy="161448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8B4E5F-7358-4D1A-A4FD-F255A176B47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516563" y="357188"/>
            <a:ext cx="1954212" cy="62658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7623175" y="357188"/>
            <a:ext cx="1954213" cy="62658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A7D755-AC3D-457C-A5F7-0C0486A8B59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04825" y="1652588"/>
            <a:ext cx="4452938" cy="687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04825" y="2339975"/>
            <a:ext cx="4452938" cy="42529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5121275" y="1652588"/>
            <a:ext cx="4456113" cy="687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5121275" y="2339975"/>
            <a:ext cx="4456113" cy="42529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1A3238-686C-4FA7-8382-9043A60225E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FE27EE-4F50-492D-BC48-6948BD45ACF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7BA637-2226-4EA6-9170-718F57E1B07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3688"/>
            <a:ext cx="3316288" cy="12509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41763" y="293688"/>
            <a:ext cx="5635625" cy="62992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04825" y="1544638"/>
            <a:ext cx="3316288" cy="5048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D1E797-96C4-4CBE-AD28-515918FA175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76438" y="5165725"/>
            <a:ext cx="6048375" cy="60960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976438" y="658813"/>
            <a:ext cx="6048375" cy="44291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976438" y="5775325"/>
            <a:ext cx="6048375" cy="8667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F5C3C9-C9FA-43D3-9003-113FED4997D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516563" y="357188"/>
            <a:ext cx="4060825" cy="6265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3238" y="6721475"/>
            <a:ext cx="2354262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6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43288" y="6721475"/>
            <a:ext cx="319405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6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23125" y="6721475"/>
            <a:ext cx="2354263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ea typeface="新細明體" charset="-120"/>
              </a:defRPr>
            </a:lvl1pPr>
          </a:lstStyle>
          <a:p>
            <a:pPr>
              <a:defRPr/>
            </a:pPr>
            <a:fld id="{89A064BB-9BEE-491A-B131-33A1695DDE2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74650" indent="-374650" algn="l" defTabSz="998538" rtl="0" eaLnBrk="0" fontAlgn="base" hangingPunct="0">
        <a:spcBef>
          <a:spcPct val="20000"/>
        </a:spcBef>
        <a:spcAft>
          <a:spcPct val="0"/>
        </a:spcAft>
        <a:buChar char="•"/>
        <a:defRPr kumimoji="1" sz="3500">
          <a:solidFill>
            <a:schemeClr val="tx1"/>
          </a:solidFill>
          <a:latin typeface="+mn-lt"/>
          <a:ea typeface="+mn-ea"/>
          <a:cs typeface="+mn-cs"/>
        </a:defRPr>
      </a:lvl1pPr>
      <a:lvl2pPr marL="809625" indent="-311150" algn="l" defTabSz="998538" rtl="0" eaLnBrk="0" fontAlgn="base" hangingPunct="0">
        <a:spcBef>
          <a:spcPct val="20000"/>
        </a:spcBef>
        <a:spcAft>
          <a:spcPct val="0"/>
        </a:spcAft>
        <a:buChar char="–"/>
        <a:defRPr kumimoji="1" sz="3000">
          <a:solidFill>
            <a:schemeClr val="tx1"/>
          </a:solidFill>
          <a:latin typeface="+mn-lt"/>
          <a:ea typeface="+mn-ea"/>
        </a:defRPr>
      </a:lvl2pPr>
      <a:lvl3pPr marL="1246188" indent="-247650" algn="l" defTabSz="998538" rtl="0" eaLnBrk="0" fontAlgn="base" hangingPunct="0">
        <a:spcBef>
          <a:spcPct val="20000"/>
        </a:spcBef>
        <a:spcAft>
          <a:spcPct val="0"/>
        </a:spcAft>
        <a:buChar char="•"/>
        <a:defRPr kumimoji="1" sz="2600">
          <a:solidFill>
            <a:schemeClr val="tx1"/>
          </a:solidFill>
          <a:latin typeface="+mn-lt"/>
          <a:ea typeface="+mn-ea"/>
        </a:defRPr>
      </a:lvl3pPr>
      <a:lvl4pPr marL="1746250" indent="-249238" algn="l" defTabSz="998538" rtl="0" eaLnBrk="0" fontAlgn="base" hangingPunct="0">
        <a:spcBef>
          <a:spcPct val="20000"/>
        </a:spcBef>
        <a:spcAft>
          <a:spcPct val="0"/>
        </a:spcAft>
        <a:buChar char="–"/>
        <a:defRPr kumimoji="1" sz="2200">
          <a:solidFill>
            <a:schemeClr val="tx1"/>
          </a:solidFill>
          <a:latin typeface="+mn-lt"/>
          <a:ea typeface="+mn-ea"/>
        </a:defRPr>
      </a:lvl4pPr>
      <a:lvl5pPr marL="2244725" indent="-250825" algn="l" defTabSz="998538" rtl="0" eaLnBrk="0" fontAlgn="base" hangingPunct="0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5pPr>
      <a:lvl6pPr marL="27019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6pPr>
      <a:lvl7pPr marL="31591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7pPr>
      <a:lvl8pPr marL="36163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8pPr>
      <a:lvl9pPr marL="40735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463" y="1673225"/>
            <a:ext cx="4895850" cy="5446713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tabLst>
                <a:tab pos="0" algn="l"/>
              </a:tabLst>
            </a:pP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主後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2024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4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28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日上午十時                  第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1876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期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80000"/>
              </a:lnSpc>
              <a:tabLst>
                <a:tab pos="0" algn="l"/>
              </a:tabLst>
            </a:pP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◎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主日崇拜程序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以安靜等候來敬拜主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以詩歌讚美來敬拜主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—---------------------------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司 會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愛我願意、如鹿切慕溪水、耶穌愛你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領受真道</a:t>
            </a: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鄭朮均姐妹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講題：真正的生命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經文：約翰福音</a:t>
            </a:r>
            <a:r>
              <a:rPr lang="en-US" altLang="zh-TW" sz="1400" b="1" dirty="0">
                <a:latin typeface="標楷體" pitchFamily="65" charset="-120"/>
                <a:ea typeface="標楷體" pitchFamily="65" charset="-120"/>
              </a:rPr>
              <a:t>15</a:t>
            </a: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sz="1400" b="1" dirty="0">
                <a:latin typeface="標楷體" pitchFamily="65" charset="-120"/>
                <a:ea typeface="標楷體" pitchFamily="65" charset="-120"/>
              </a:rPr>
              <a:t>1-10</a:t>
            </a: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節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以背誦聖言來敬拜主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約翰福音</a:t>
            </a:r>
            <a:r>
              <a:rPr lang="en-US" altLang="zh-TW" sz="1400" b="1" dirty="0">
                <a:latin typeface="標楷體" pitchFamily="65" charset="-120"/>
                <a:ea typeface="標楷體" pitchFamily="65" charset="-120"/>
              </a:rPr>
              <a:t>15</a:t>
            </a: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sz="1400" b="1" dirty="0">
                <a:latin typeface="標楷體" pitchFamily="65" charset="-120"/>
                <a:ea typeface="標楷體" pitchFamily="65" charset="-120"/>
              </a:rPr>
              <a:t>5</a:t>
            </a: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節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以關心教會來敬拜主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司 會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以感恩奉獻來敬拜主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耶穌愛你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以歌頌榮耀來敬拜主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讚美一神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領受賜福</a:t>
            </a: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楊良楚牧師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彼此問安</a:t>
            </a: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愛我們的家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2" name="Text Box 82"/>
          <p:cNvSpPr txBox="1">
            <a:spLocks noChangeArrowheads="1"/>
          </p:cNvSpPr>
          <p:nvPr/>
        </p:nvSpPr>
        <p:spPr bwMode="auto">
          <a:xfrm>
            <a:off x="0" y="233363"/>
            <a:ext cx="5041900" cy="429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98538">
              <a:lnSpc>
                <a:spcPct val="130000"/>
              </a:lnSpc>
              <a:spcBef>
                <a:spcPct val="30000"/>
              </a:spcBef>
            </a:pPr>
            <a:r>
              <a:rPr lang="zh-TW" altLang="en-US" sz="1800" b="1">
                <a:latin typeface="標楷體" pitchFamily="65" charset="-120"/>
                <a:ea typeface="標楷體" pitchFamily="65" charset="-120"/>
              </a:rPr>
              <a:t>東山街浸信會週報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       </a:t>
            </a:r>
            <a:endParaRPr lang="en-US" altLang="zh-TW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3" name="文字方塊 7"/>
          <p:cNvSpPr txBox="1">
            <a:spLocks noChangeArrowheads="1"/>
          </p:cNvSpPr>
          <p:nvPr/>
        </p:nvSpPr>
        <p:spPr bwMode="auto">
          <a:xfrm>
            <a:off x="287338" y="233363"/>
            <a:ext cx="4608512" cy="1013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r>
              <a:rPr lang="zh-TW" altLang="en-US" sz="1600" b="1" dirty="0">
                <a:latin typeface="標楷體" pitchFamily="65" charset="-120"/>
                <a:ea typeface="標楷體" pitchFamily="65" charset="-120"/>
              </a:rPr>
              <a:t>年度目標：從心開始，從靈出發</a:t>
            </a:r>
            <a:endParaRPr lang="en-US" altLang="zh-TW" sz="1600" b="1" dirty="0"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zh-TW" altLang="en-US" sz="16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5326064" y="1118376"/>
            <a:ext cx="4572032" cy="5499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767" tIns="49883" rIns="99767" bIns="49883"/>
          <a:lstStyle/>
          <a:p>
            <a:pPr marL="177800" indent="-177800" eaLnBrk="0" hangingPunct="0"/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《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聖工報告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》</a:t>
            </a:r>
          </a:p>
          <a:p>
            <a:pPr marL="609600" indent="-609600"/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歡迎新朋友，願神賜福看顧你。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609600" indent="-609600"/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2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感謝朮均姊的證道分享，求神賜福她與子威哥在神學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609600" indent="-609600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院的學習與事奉。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177800" indent="-177800" eaLnBrk="0" hangingPunct="0"/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《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代禱事項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》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  <a:p>
            <a:pPr marL="177800" indent="-177800" eaLnBrk="0" hangingPunct="0">
              <a:defRPr/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請為今年度教會目標「從心開始，從靈出發」禱告，求神激勵每位弟兄姊妹，願意信靠真神，被聖靈大大充滿澆灌，成為這時代的基督見證人禱告。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182563" indent="-182563">
              <a:defRPr/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請為教會支持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的台灣浸信會神學院禱告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，求神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看顧院長譚國才牧師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及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所有師生都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平安健康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，學院經常費及校園改建經費都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充足禱告。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182563" indent="-182563">
              <a:defRPr/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3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小王老師由於身體虛弱暫時無法進行化療，請為她身體能逐步恢復強健禱告。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6" name="Rectangle 10"/>
          <p:cNvSpPr>
            <a:spLocks noChangeArrowheads="1"/>
          </p:cNvSpPr>
          <p:nvPr/>
        </p:nvSpPr>
        <p:spPr bwMode="auto">
          <a:xfrm>
            <a:off x="0" y="0"/>
            <a:ext cx="27443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67" name="Rectangle 11"/>
          <p:cNvSpPr>
            <a:spLocks noChangeArrowheads="1"/>
          </p:cNvSpPr>
          <p:nvPr/>
        </p:nvSpPr>
        <p:spPr bwMode="auto">
          <a:xfrm>
            <a:off x="0" y="0"/>
            <a:ext cx="27443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68" name="Rectangle 12"/>
          <p:cNvSpPr>
            <a:spLocks noChangeArrowheads="1"/>
          </p:cNvSpPr>
          <p:nvPr/>
        </p:nvSpPr>
        <p:spPr bwMode="auto">
          <a:xfrm>
            <a:off x="0" y="-1539"/>
            <a:ext cx="222164" cy="2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69" name="Rectangle 13"/>
          <p:cNvSpPr>
            <a:spLocks noChangeArrowheads="1"/>
          </p:cNvSpPr>
          <p:nvPr/>
        </p:nvSpPr>
        <p:spPr bwMode="auto">
          <a:xfrm>
            <a:off x="0" y="-1539"/>
            <a:ext cx="222164" cy="2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70" name="Rectangle 14"/>
          <p:cNvSpPr>
            <a:spLocks noChangeArrowheads="1"/>
          </p:cNvSpPr>
          <p:nvPr/>
        </p:nvSpPr>
        <p:spPr bwMode="auto">
          <a:xfrm>
            <a:off x="0" y="-1539"/>
            <a:ext cx="222164" cy="2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71" name="Rectangle 15"/>
          <p:cNvSpPr>
            <a:spLocks noChangeArrowheads="1"/>
          </p:cNvSpPr>
          <p:nvPr/>
        </p:nvSpPr>
        <p:spPr bwMode="auto">
          <a:xfrm>
            <a:off x="0" y="-1539"/>
            <a:ext cx="222164" cy="2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72" name="Rectangle 16"/>
          <p:cNvSpPr>
            <a:spLocks noChangeArrowheads="1"/>
          </p:cNvSpPr>
          <p:nvPr/>
        </p:nvSpPr>
        <p:spPr bwMode="auto">
          <a:xfrm>
            <a:off x="0" y="-1539"/>
            <a:ext cx="222164" cy="2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73" name="矩形 14"/>
          <p:cNvSpPr>
            <a:spLocks noChangeArrowheads="1"/>
          </p:cNvSpPr>
          <p:nvPr/>
        </p:nvSpPr>
        <p:spPr bwMode="auto">
          <a:xfrm>
            <a:off x="215900" y="665163"/>
            <a:ext cx="4752975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98538">
              <a:lnSpc>
                <a:spcPct val="130000"/>
              </a:lnSpc>
              <a:spcBef>
                <a:spcPct val="30000"/>
              </a:spcBef>
            </a:pP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defTabSz="998538">
              <a:lnSpc>
                <a:spcPct val="130000"/>
              </a:lnSpc>
              <a:spcBef>
                <a:spcPct val="30000"/>
              </a:spcBef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地址：新竹市東山街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62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號            電話：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03-5736578</a:t>
            </a:r>
          </a:p>
          <a:p>
            <a:pPr defTabSz="998538"/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                傳道人：楊良楚牧師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6" name="Text Box 537">
            <a:extLst>
              <a:ext uri="{FF2B5EF4-FFF2-40B4-BE49-F238E27FC236}">
                <a16:creationId xmlns:a16="http://schemas.microsoft.com/office/drawing/2014/main" xmlns="" id="{E3AAA8AC-F99D-3A7F-EADF-2F92B3D272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4626" y="332558"/>
            <a:ext cx="4572032" cy="747071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Dot"/>
            <a:miter lim="800000"/>
            <a:headEnd/>
            <a:tailEnd/>
          </a:ln>
        </p:spPr>
        <p:txBody>
          <a:bodyPr wrap="square" lIns="99767" tIns="49883" rIns="99767" bIns="49883">
            <a:spAutoFit/>
          </a:bodyPr>
          <a:lstStyle/>
          <a:p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我是葡萄樹，你們是枝子，常在我裡面的，我也常在他裡面，這人就多結果子，因為離了我，你們就不能做什麼。（</a:t>
            </a: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約翰福音</a:t>
            </a:r>
            <a:r>
              <a:rPr lang="en-US" altLang="zh-TW" sz="1400" b="1" dirty="0">
                <a:latin typeface="標楷體" pitchFamily="65" charset="-120"/>
                <a:ea typeface="標楷體" pitchFamily="65" charset="-120"/>
              </a:rPr>
              <a:t>15</a:t>
            </a: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sz="1400" b="1" dirty="0">
                <a:latin typeface="標楷體" pitchFamily="65" charset="-120"/>
                <a:ea typeface="標楷體" pitchFamily="65" charset="-120"/>
              </a:rPr>
              <a:t>5</a:t>
            </a: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節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）</a:t>
            </a: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4"/>
          <p:cNvSpPr>
            <a:spLocks noChangeArrowheads="1"/>
          </p:cNvSpPr>
          <p:nvPr/>
        </p:nvSpPr>
        <p:spPr bwMode="auto">
          <a:xfrm>
            <a:off x="5040313" y="161925"/>
            <a:ext cx="4929187" cy="705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767" tIns="49883" rIns="99767" bIns="49883"/>
          <a:lstStyle/>
          <a:p>
            <a:pPr eaLnBrk="0" hangingPunct="0">
              <a:tabLst>
                <a:tab pos="0" algn="l"/>
              </a:tabLst>
            </a:pPr>
            <a:endParaRPr lang="en-US" altLang="zh-TW" sz="1600" b="1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0" name="Rectangle 74"/>
          <p:cNvSpPr>
            <a:spLocks noChangeArrowheads="1"/>
          </p:cNvSpPr>
          <p:nvPr/>
        </p:nvSpPr>
        <p:spPr bwMode="auto">
          <a:xfrm>
            <a:off x="-1008063" y="76200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1" name="Rectangle 87"/>
          <p:cNvSpPr>
            <a:spLocks noChangeArrowheads="1"/>
          </p:cNvSpPr>
          <p:nvPr/>
        </p:nvSpPr>
        <p:spPr bwMode="auto">
          <a:xfrm>
            <a:off x="0" y="0"/>
            <a:ext cx="1603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044" anchor="ctr">
            <a:spAutoFit/>
          </a:bodyPr>
          <a:lstStyle/>
          <a:p>
            <a:pPr eaLnBrk="0" hangingPunct="0"/>
            <a:r>
              <a:rPr lang="zh-TW" altLang="en-US">
                <a:latin typeface="Kaiti SC" panose="02010600040101010101" pitchFamily="2" charset="-122"/>
                <a:ea typeface="Kaiti SC" panose="02010600040101010101" pitchFamily="2" charset="-122"/>
              </a:rPr>
              <a:t> </a:t>
            </a:r>
          </a:p>
        </p:txBody>
      </p:sp>
      <p:sp>
        <p:nvSpPr>
          <p:cNvPr id="17412" name="Text Box 516"/>
          <p:cNvSpPr txBox="1">
            <a:spLocks noChangeArrowheads="1"/>
          </p:cNvSpPr>
          <p:nvPr/>
        </p:nvSpPr>
        <p:spPr bwMode="auto">
          <a:xfrm>
            <a:off x="287338" y="1025525"/>
            <a:ext cx="26654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98538" eaLnBrk="0" hangingPunct="0">
              <a:spcBef>
                <a:spcPct val="50000"/>
              </a:spcBef>
            </a:pPr>
            <a:endParaRPr lang="zh-TW" altLang="en-US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3" name="Rectangle 88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4" name="Rectangle 89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5" name="Rectangle 190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6" name="Rectangle 206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7" name="Rectangle 207"/>
          <p:cNvSpPr>
            <a:spLocks noChangeArrowheads="1"/>
          </p:cNvSpPr>
          <p:nvPr/>
        </p:nvSpPr>
        <p:spPr bwMode="auto">
          <a:xfrm>
            <a:off x="5183188" y="-228600"/>
            <a:ext cx="55800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9" name="矩形 15"/>
          <p:cNvSpPr>
            <a:spLocks noChangeArrowheads="1"/>
          </p:cNvSpPr>
          <p:nvPr/>
        </p:nvSpPr>
        <p:spPr bwMode="auto">
          <a:xfrm>
            <a:off x="6397625" y="3117850"/>
            <a:ext cx="25209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tabLst>
                <a:tab pos="0" algn="l"/>
              </a:tabLst>
            </a:pPr>
            <a:r>
              <a:rPr lang="zh-TW" altLang="zh-TW" sz="1600" b="1" dirty="0">
                <a:latin typeface="標楷體" pitchFamily="65" charset="-120"/>
                <a:ea typeface="標楷體" pitchFamily="65" charset="-120"/>
              </a:rPr>
              <a:t>東山街浸信會聚會時間表</a:t>
            </a:r>
            <a:endParaRPr lang="en-US" altLang="zh-TW" sz="16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7421" name="Rectangle 168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22" name="Rectangle 165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graphicFrame>
        <p:nvGraphicFramePr>
          <p:cNvPr id="21" name="表格 20"/>
          <p:cNvGraphicFramePr>
            <a:graphicFrameLocks noGrp="1"/>
          </p:cNvGraphicFramePr>
          <p:nvPr/>
        </p:nvGraphicFramePr>
        <p:xfrm>
          <a:off x="5683254" y="3618705"/>
          <a:ext cx="4000500" cy="3500459"/>
        </p:xfrm>
        <a:graphic>
          <a:graphicData uri="http://schemas.openxmlformats.org/drawingml/2006/table">
            <a:tbl>
              <a:tblPr/>
              <a:tblGrid>
                <a:gridCol w="14700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5086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7961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080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星期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時間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禱告會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四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晚間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7:00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8:00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姊妹團契及</a:t>
                      </a:r>
                      <a:endParaRPr kumimoji="0" lang="en-US" altLang="zh-TW" sz="13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en-US" sz="1300" dirty="0">
                          <a:latin typeface="標楷體" pitchFamily="65" charset="-120"/>
                          <a:ea typeface="標楷體" pitchFamily="65" charset="-120"/>
                        </a:rPr>
                        <a:t>歌唱進修班</a:t>
                      </a:r>
                      <a:endParaRPr kumimoji="0" lang="zh-TW" altLang="en-US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五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下午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2:00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4:00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門徒學校</a:t>
                      </a:r>
                      <a:endParaRPr kumimoji="0" lang="en-US" altLang="zh-TW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屬靈的領袖</a:t>
                      </a: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六 </a:t>
                      </a:r>
                      <a:endParaRPr kumimoji="0" lang="zh-TW" altLang="en-US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10:00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12:00 </a:t>
                      </a:r>
                      <a:endParaRPr kumimoji="0" lang="zh-TW" altLang="zh-TW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會前禱告會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9:30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9:50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主日崇拜</a:t>
                      </a: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10:00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11:30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兒童主日學</a:t>
                      </a: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10:00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11:30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社青團契</a:t>
                      </a: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下午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3:00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17460" name="文字方塊 19"/>
          <p:cNvSpPr txBox="1">
            <a:spLocks noChangeArrowheads="1"/>
          </p:cNvSpPr>
          <p:nvPr/>
        </p:nvSpPr>
        <p:spPr bwMode="auto">
          <a:xfrm>
            <a:off x="242871" y="4047334"/>
            <a:ext cx="4714910" cy="2954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ctr" hangingPunct="0"/>
            <a:r>
              <a:rPr kumimoji="0" lang="zh-TW" altLang="en-US" sz="24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牧者心</a:t>
            </a:r>
            <a:r>
              <a:rPr kumimoji="0" lang="zh-TW" altLang="en-US" sz="24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語</a:t>
            </a:r>
            <a:endParaRPr kumimoji="0" lang="en-US" altLang="zh-TW" sz="24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基督徒的屬靈生命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必須要像葡萄樹的枝子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要連結在葡萄樹上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才能健康生長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開花結果子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枝子若離開樹體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就無法生長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因此我們要與主耶穌連結有緊密的關係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才能健康成長開花結果</a:t>
            </a:r>
            <a:endParaRPr kumimoji="0" lang="en-US" altLang="zh-TW" sz="18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7461" name="矩形 23"/>
          <p:cNvSpPr>
            <a:spLocks noChangeArrowheads="1"/>
          </p:cNvSpPr>
          <p:nvPr/>
        </p:nvSpPr>
        <p:spPr bwMode="auto">
          <a:xfrm>
            <a:off x="5183188" y="260350"/>
            <a:ext cx="4357687" cy="138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0" algn="l"/>
              </a:tabLst>
            </a:pPr>
            <a:endParaRPr lang="en-US" altLang="zh-TW" b="1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>
              <a:tabLst>
                <a:tab pos="0" algn="l"/>
              </a:tabLst>
            </a:pPr>
            <a:endParaRPr lang="en-US" altLang="zh-TW" b="1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>
              <a:tabLst>
                <a:tab pos="0" algn="l"/>
              </a:tabLst>
            </a:pPr>
            <a:endParaRPr lang="en-US" altLang="zh-TW" b="1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>
              <a:tabLst>
                <a:tab pos="0" algn="l"/>
              </a:tabLst>
            </a:pPr>
            <a:endParaRPr lang="en-US" altLang="zh-TW" b="1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 eaLnBrk="0" hangingPunct="0">
              <a:tabLst>
                <a:tab pos="0" algn="l"/>
              </a:tabLst>
            </a:pPr>
            <a:endParaRPr lang="en-US" altLang="zh-TW" b="1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 eaLnBrk="0" hangingPunct="0">
              <a:tabLst>
                <a:tab pos="0" algn="l"/>
              </a:tabLst>
            </a:pPr>
            <a:endParaRPr lang="zh-TW" altLang="en-US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graphicFrame>
        <p:nvGraphicFramePr>
          <p:cNvPr id="24" name="表格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71236591"/>
              </p:ext>
            </p:extLst>
          </p:nvPr>
        </p:nvGraphicFramePr>
        <p:xfrm>
          <a:off x="303214" y="260350"/>
          <a:ext cx="4523022" cy="3746922"/>
        </p:xfrm>
        <a:graphic>
          <a:graphicData uri="http://schemas.openxmlformats.org/drawingml/2006/table">
            <a:tbl>
              <a:tblPr/>
              <a:tblGrid>
                <a:gridCol w="89905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357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0766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5158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4211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9903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5288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事 奉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本週</a:t>
                      </a:r>
                      <a:endParaRPr kumimoji="0" lang="zh-TW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下週</a:t>
                      </a:r>
                      <a:endParaRPr kumimoji="0" lang="zh-TW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事 奉</a:t>
                      </a:r>
                      <a:r>
                        <a:rPr kumimoji="0" lang="zh-TW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本週</a:t>
                      </a:r>
                      <a:endParaRPr kumimoji="0" lang="zh-TW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下週</a:t>
                      </a:r>
                      <a:endParaRPr kumimoji="0" lang="zh-TW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33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證 道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鄭朮均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楊良楚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放 影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夏正林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李銘捷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868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司 會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林春宏</a:t>
                      </a: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李漢堯</a:t>
                      </a: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聖餐服事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黃鳳蘭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1907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許銘華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7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司 琴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林君曼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林君曼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聖餐製作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吳鳳英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3336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招 待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吳仁明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夏正林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愛宴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負責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執事會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002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張淑娟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楊莉萍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0914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點奉獻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吳仁明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陳秀蓮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愛宴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清洗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漢堯</a:t>
                      </a:r>
                      <a:endParaRPr kumimoji="0" lang="en-US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銘捷</a:t>
                      </a:r>
                      <a:endParaRPr kumimoji="0" lang="en-US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0914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林春宏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Wendy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54895905"/>
                  </a:ext>
                </a:extLst>
              </a:tr>
              <a:tr h="428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上週奉獻</a:t>
                      </a:r>
                      <a:r>
                        <a:rPr kumimoji="0" lang="en-US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/</a:t>
                      </a: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主日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奉獻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記名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奉獻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兒童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主日學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指定</a:t>
                      </a:r>
                      <a:endParaRPr kumimoji="0" lang="en-US" altLang="zh-TW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代轉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20,710</a:t>
                      </a:r>
                      <a:endParaRPr lang="zh-TW" altLang="en-US" sz="1200" dirty="0"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5,500</a:t>
                      </a:r>
                      <a:endParaRPr lang="zh-TW" altLang="en-US" sz="1200" dirty="0"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8,000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410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6,800</a:t>
                      </a: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上上週主日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出席</a:t>
                      </a:r>
                      <a:r>
                        <a:rPr kumimoji="0" lang="en-US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/</a:t>
                      </a: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人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成人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青年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兒童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主日學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63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49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6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  <p:sp>
        <p:nvSpPr>
          <p:cNvPr id="17552" name="矩形 24"/>
          <p:cNvSpPr>
            <a:spLocks noChangeArrowheads="1"/>
          </p:cNvSpPr>
          <p:nvPr/>
        </p:nvSpPr>
        <p:spPr bwMode="auto">
          <a:xfrm>
            <a:off x="5540378" y="403997"/>
            <a:ext cx="414337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>
              <a:tabLst>
                <a:tab pos="0" algn="l"/>
              </a:tabLst>
            </a:pP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講員：鄭朮均姐妹</a:t>
            </a: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講題：真正的生命</a:t>
            </a: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經文：約翰福音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15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1-10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節</a:t>
            </a: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金句：約翰福音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15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5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節</a:t>
            </a: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985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985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135258</TotalTime>
  <Words>654</Words>
  <Application>Microsoft Macintosh PowerPoint</Application>
  <PresentationFormat>自訂</PresentationFormat>
  <Paragraphs>154</Paragraphs>
  <Slides>2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預設簡報設計</vt:lpstr>
      <vt:lpstr>投影片 1</vt:lpstr>
      <vt:lpstr>投影片 2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Jessica</dc:creator>
  <cp:lastModifiedBy>Daniel</cp:lastModifiedBy>
  <cp:revision>8211</cp:revision>
  <dcterms:created xsi:type="dcterms:W3CDTF">2008-12-22T07:28:02Z</dcterms:created>
  <dcterms:modified xsi:type="dcterms:W3CDTF">2024-04-23T10:59:07Z</dcterms:modified>
</cp:coreProperties>
</file>